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Quantico"/>
      <p:regular r:id="rId22"/>
      <p:bold r:id="rId23"/>
      <p:italic r:id="rId24"/>
      <p:boldItalic r:id="rId25"/>
    </p:embeddedFont>
    <p:embeddedFont>
      <p:font typeface="Lato"/>
      <p:regular r:id="rId26"/>
      <p:bold r:id="rId27"/>
      <p:italic r:id="rId28"/>
      <p:boldItalic r:id="rId29"/>
    </p:embeddedFont>
    <p:embeddedFont>
      <p:font typeface="Source Code Pr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Quantico-regular.fntdata"/><Relationship Id="rId21" Type="http://schemas.openxmlformats.org/officeDocument/2006/relationships/slide" Target="slides/slide17.xml"/><Relationship Id="rId24" Type="http://schemas.openxmlformats.org/officeDocument/2006/relationships/font" Target="fonts/Quantico-italic.fntdata"/><Relationship Id="rId23" Type="http://schemas.openxmlformats.org/officeDocument/2006/relationships/font" Target="fonts/Quantic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regular.fntdata"/><Relationship Id="rId25" Type="http://schemas.openxmlformats.org/officeDocument/2006/relationships/font" Target="fonts/Quantico-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SourceCodePro-bold.fntdata"/><Relationship Id="rId30" Type="http://schemas.openxmlformats.org/officeDocument/2006/relationships/font" Target="fonts/SourceCodePro-regular.fntdata"/><Relationship Id="rId11" Type="http://schemas.openxmlformats.org/officeDocument/2006/relationships/slide" Target="slides/slide7.xml"/><Relationship Id="rId33" Type="http://schemas.openxmlformats.org/officeDocument/2006/relationships/font" Target="fonts/SourceCodePro-boldItalic.fntdata"/><Relationship Id="rId10" Type="http://schemas.openxmlformats.org/officeDocument/2006/relationships/slide" Target="slides/slide6.xml"/><Relationship Id="rId32" Type="http://schemas.openxmlformats.org/officeDocument/2006/relationships/font" Target="fonts/SourceCodePro-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jpg>
</file>

<file path=ppt/media/image24.png>
</file>

<file path=ppt/media/image25.png>
</file>

<file path=ppt/media/image26.png>
</file>

<file path=ppt/media/image27.png>
</file>

<file path=ppt/media/image28.png>
</file>

<file path=ppt/media/image29.jpg>
</file>

<file path=ppt/media/image3.png>
</file>

<file path=ppt/media/image30.png>
</file>

<file path=ppt/media/image31.png>
</file>

<file path=ppt/media/image32.png>
</file>

<file path=ppt/media/image3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0f7af2584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0f7af2584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451d281e84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451d281e84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Fabiola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solidFill>
                  <a:schemeClr val="dk1"/>
                </a:solidFill>
              </a:rPr>
              <a:t>For epoch #5 we can see for the first two it got the first few characters right but then the accuracy drop for the rest of the phrase. For the last example, we would expect it to be like the first 2 but it did not get the first character right so gives us the same results as epoch #1.</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451d281e84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451d281e84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Fabiola</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solidFill>
                  <a:schemeClr val="dk1"/>
                </a:solidFill>
              </a:rPr>
              <a:t>For epoch #9 we are getting the same results as epoch #5 with the first 2 examples having the first few characters accurately predict them and the third not even close to the target phrase. One major difference from epoch #5 is that in the first prediction it got most of the characters right, even the last word, but the middle part of the phrase, it got the right characters but in different places.-</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451d281e84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451d281e84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Fabiola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sz="1200">
                <a:solidFill>
                  <a:schemeClr val="dk1"/>
                </a:solidFill>
              </a:rPr>
              <a:t>For epoch #13, we got the same results for as epoch #9 with first two examples being more accurately representing the target phrase while the last one is still nowhere close to the target phrase.</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lnSpc>
                <a:spcPct val="115000"/>
              </a:lnSpc>
              <a:spcBef>
                <a:spcPts val="0"/>
              </a:spcBef>
              <a:spcAft>
                <a:spcPts val="0"/>
              </a:spcAft>
              <a:buNone/>
            </a:pPr>
            <a:r>
              <a:rPr lang="en" sz="1200">
                <a:solidFill>
                  <a:schemeClr val="dk1"/>
                </a:solidFill>
              </a:rPr>
              <a:t>looking at the predictions for each of the epochs over time, we can see that the model is able to predict phrases with more accuracy over time</a:t>
            </a:r>
            <a:endParaRPr sz="1200">
              <a:solidFill>
                <a:schemeClr val="dk1"/>
              </a:solidFill>
            </a:endParaRPr>
          </a:p>
          <a:p>
            <a:pPr indent="0" lvl="0" marL="0" rtl="0" algn="l">
              <a:spcBef>
                <a:spcPts val="0"/>
              </a:spcBef>
              <a:spcAft>
                <a:spcPts val="0"/>
              </a:spcAft>
              <a:buNone/>
            </a:pPr>
            <a:r>
              <a:rPr lang="en" sz="1200">
                <a:solidFill>
                  <a:schemeClr val="dk1"/>
                </a:solidFill>
              </a:rPr>
              <a:t>and if we were able to train it for more epochs we can see that accuracy for the prediction should go up </a:t>
            </a:r>
            <a:endParaRPr sz="12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451d281e8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451d281e8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Gautham</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452fb3f7ac_6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452fb3f7ac_6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452fb3f7ac_6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452fb3f7ac_6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451d281e84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451d281e8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Harry</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451d281e8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451d281e8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451d281e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451d281e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Fabiola-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"hello everyone we are group 5 and I am Fabiola, the rest of the group introduce, for our project we did a literature review for a kaggle notebook from the Google competition ASL-to-text transformer prediction model". We came to choosing this project because of Justina Miles. She is ASL interpreter who performed at Rihanna's Superbowl performance and her interpretations were considered to be a prime example of making the media more accessible for deaf or hard of hearing people. the problem of asl-to-text is a topic coming to the foreground the slide shows a few diff companies that are all working on talking this issue. To contribute to what these companies are doing our goal is to emulate ASL fingerspelling into text predictions from the top three notebooks."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7eacdbf4d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7eacdbf4d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Imran</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AutoNum type="arabicPeriod"/>
            </a:pPr>
            <a:r>
              <a:rPr lang="en" sz="1200">
                <a:solidFill>
                  <a:schemeClr val="dk1"/>
                </a:solidFill>
                <a:latin typeface="Times New Roman"/>
                <a:ea typeface="Times New Roman"/>
                <a:cs typeface="Times New Roman"/>
                <a:sym typeface="Times New Roman"/>
              </a:rPr>
              <a:t>Visual Language: ASL relies on visual communication through handshapes, facial expressions, and body movements.</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AutoNum type="arabicPeriod"/>
            </a:pPr>
            <a:r>
              <a:rPr lang="en" sz="1200">
                <a:solidFill>
                  <a:schemeClr val="dk1"/>
                </a:solidFill>
                <a:latin typeface="Times New Roman"/>
                <a:ea typeface="Times New Roman"/>
                <a:cs typeface="Times New Roman"/>
                <a:sym typeface="Times New Roman"/>
              </a:rPr>
              <a:t>Distinct Grammar: ASL has its own grammar and sentence structure different from spoken English.</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AutoNum type="arabicPeriod"/>
            </a:pPr>
            <a:r>
              <a:rPr lang="en" sz="1200">
                <a:solidFill>
                  <a:schemeClr val="dk1"/>
                </a:solidFill>
                <a:latin typeface="Times New Roman"/>
                <a:ea typeface="Times New Roman"/>
                <a:cs typeface="Times New Roman"/>
                <a:sym typeface="Times New Roman"/>
              </a:rPr>
              <a:t>Manual Alphabet: Fingerspelling is used to spell out words using the ASL manual alphabet.</a:t>
            </a:r>
            <a:endParaRPr sz="1200">
              <a:solidFill>
                <a:schemeClr val="dk1"/>
              </a:solidFill>
              <a:latin typeface="Times New Roman"/>
              <a:ea typeface="Times New Roman"/>
              <a:cs typeface="Times New Roman"/>
              <a:sym typeface="Times New Roman"/>
            </a:endParaRPr>
          </a:p>
          <a:p>
            <a:pPr indent="-304800" lvl="0" marL="457200" rtl="0" algn="l">
              <a:lnSpc>
                <a:spcPct val="115000"/>
              </a:lnSpc>
              <a:spcBef>
                <a:spcPts val="0"/>
              </a:spcBef>
              <a:spcAft>
                <a:spcPts val="0"/>
              </a:spcAft>
              <a:buClr>
                <a:schemeClr val="dk1"/>
              </a:buClr>
              <a:buSzPts val="1200"/>
              <a:buFont typeface="Times New Roman"/>
              <a:buAutoNum type="arabicPeriod"/>
            </a:pPr>
            <a:r>
              <a:rPr lang="en" sz="1200">
                <a:solidFill>
                  <a:schemeClr val="dk1"/>
                </a:solidFill>
                <a:latin typeface="Times New Roman"/>
                <a:ea typeface="Times New Roman"/>
                <a:cs typeface="Times New Roman"/>
                <a:sym typeface="Times New Roman"/>
              </a:rPr>
              <a:t>Non-Manual Markers: Facial expressions, head movements, and eye gaze convey nuances in ASL.</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MediaPipe: MediaPipe is an open-source framework developed by Google that provides tools and solutions for building applications that involve real-time perception of human actions, gestures, and objects. It is primarily used for computer vision and machine learning tasks related to video and camera input. MediaPipe offers pre-trained machine learning models, as well as a set of customizable pipelines and components, making it easier for developers to create applications that can understand and interpret visual data.</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Landmark!</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451d281e8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451d281e8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Jamie - 1 minute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As Imran mentioned, the ASL videos were processed using a resource called </a:t>
            </a:r>
            <a:r>
              <a:rPr lang="en">
                <a:solidFill>
                  <a:schemeClr val="dk1"/>
                </a:solidFill>
                <a:highlight>
                  <a:srgbClr val="FFFF00"/>
                </a:highlight>
              </a:rPr>
              <a:t>Mediapipe that outputs coordinate data as binary parquet files</a:t>
            </a:r>
            <a:r>
              <a:rPr lang="en">
                <a:solidFill>
                  <a:schemeClr val="dk1"/>
                </a:solidFill>
              </a:rPr>
              <a:t>. Of the provided 68 parquet files, we selected a random</a:t>
            </a:r>
            <a:r>
              <a:rPr lang="en">
                <a:solidFill>
                  <a:schemeClr val="dk1"/>
                </a:solidFill>
                <a:highlight>
                  <a:srgbClr val="FFFF00"/>
                </a:highlight>
              </a:rPr>
              <a:t> subset of 15 parquet files</a:t>
            </a:r>
            <a:r>
              <a:rPr lang="en">
                <a:solidFill>
                  <a:schemeClr val="dk1"/>
                </a:solidFill>
              </a:rPr>
              <a:t> that contained about 25 GB of data. Each parquet file contained coordinate information for 1,000 phrases, meaning that our model would work with </a:t>
            </a:r>
            <a:r>
              <a:rPr lang="en">
                <a:solidFill>
                  <a:schemeClr val="dk1"/>
                </a:solidFill>
                <a:highlight>
                  <a:srgbClr val="FFFF00"/>
                </a:highlight>
              </a:rPr>
              <a:t>15,000 unique</a:t>
            </a:r>
            <a:r>
              <a:rPr lang="en">
                <a:solidFill>
                  <a:schemeClr val="dk1"/>
                </a:solidFill>
              </a:rPr>
              <a:t> phases.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a:t>
            </a:r>
            <a:r>
              <a:rPr lang="en">
                <a:solidFill>
                  <a:schemeClr val="dk1"/>
                </a:solidFill>
                <a:highlight>
                  <a:srgbClr val="FFFF00"/>
                </a:highlight>
              </a:rPr>
              <a:t>"Ground Truth" information containing the actual text phrase was contained in a separate file</a:t>
            </a:r>
            <a:r>
              <a:rPr lang="en">
                <a:solidFill>
                  <a:schemeClr val="dk1"/>
                </a:solidFill>
              </a:rPr>
              <a:t> that indicated which parquet files contained which phrase. We wanted to consolidate the </a:t>
            </a:r>
            <a:r>
              <a:rPr lang="en">
                <a:solidFill>
                  <a:schemeClr val="dk1"/>
                </a:solidFill>
                <a:highlight>
                  <a:srgbClr val="FFFF00"/>
                </a:highlight>
              </a:rPr>
              <a:t>binary coordinate data and the Ground Truth text data from the separate file into one Tensorflow compatible dataframe</a:t>
            </a:r>
            <a:r>
              <a:rPr lang="en">
                <a:solidFill>
                  <a:schemeClr val="dk1"/>
                </a:solidFill>
              </a:rPr>
              <a:t>. We chose to use </a:t>
            </a:r>
            <a:r>
              <a:rPr lang="en">
                <a:solidFill>
                  <a:schemeClr val="dk1"/>
                </a:solidFill>
                <a:highlight>
                  <a:srgbClr val="FFFF00"/>
                </a:highlight>
              </a:rPr>
              <a:t>TFRecords, </a:t>
            </a:r>
            <a:r>
              <a:rPr lang="en">
                <a:solidFill>
                  <a:schemeClr val="dk1"/>
                </a:solidFill>
              </a:rPr>
              <a:t>which stores coordinate and phrase information together in a condense</a:t>
            </a:r>
            <a:r>
              <a:rPr lang="en">
                <a:solidFill>
                  <a:schemeClr val="dk1"/>
                </a:solidFill>
                <a:highlight>
                  <a:srgbClr val="FFFF00"/>
                </a:highlight>
              </a:rPr>
              <a:t>d binary record</a:t>
            </a:r>
            <a:r>
              <a:rPr lang="en">
                <a:solidFill>
                  <a:schemeClr val="dk1"/>
                </a:solidFill>
              </a:rPr>
              <a:t>. To do this, we parsed through the 15 files and created a TFRecord object for each phrase, and then </a:t>
            </a:r>
            <a:r>
              <a:rPr lang="en">
                <a:solidFill>
                  <a:schemeClr val="dk1"/>
                </a:solidFill>
                <a:highlight>
                  <a:srgbClr val="FFFF00"/>
                </a:highlight>
              </a:rPr>
              <a:t>appended all the TFRecord objects </a:t>
            </a:r>
            <a:r>
              <a:rPr lang="en">
                <a:solidFill>
                  <a:schemeClr val="dk1"/>
                </a:solidFill>
              </a:rPr>
              <a:t>into one final TFRecord table. This is what we passed into the Transformer model.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I’ll pass it over to Gautham to talk about how we approached the Transformer model.</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452fb3f7ac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452fb3f7ac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Gautham</a:t>
            </a:r>
            <a:endParaRPr>
              <a:solidFill>
                <a:schemeClr val="dk1"/>
              </a:solidFill>
            </a:endParaRPr>
          </a:p>
          <a:p>
            <a:pPr indent="0" lvl="0" marL="0" rtl="0" algn="l">
              <a:spcBef>
                <a:spcPts val="0"/>
              </a:spcBef>
              <a:spcAft>
                <a:spcPts val="0"/>
              </a:spcAft>
              <a:buNone/>
            </a:pPr>
            <a:r>
              <a:t/>
            </a:r>
            <a:endParaRPr>
              <a:solidFill>
                <a:schemeClr val="dk1"/>
              </a:solidFill>
            </a:endParaRPr>
          </a:p>
          <a:p>
            <a:pPr indent="45720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We trained a Transformer model to take in the input data and return predictions. The architecture used is similar to the one used in the Automatic Speech Recognition with Transformer tutorial for Keras. We ultimately ended up only needing to finetune a small part of the model as we were able to treat the ASL Fingerspelling recognition problem similar to speech recognition. In both cases, we have to predict a sentence from a sequence of data - just that our problem involved mediapipe landmarks instead of sound files. </a:t>
            </a:r>
            <a:endParaRPr sz="1200">
              <a:solidFill>
                <a:schemeClr val="dk1"/>
              </a:solidFill>
              <a:latin typeface="Times New Roman"/>
              <a:ea typeface="Times New Roman"/>
              <a:cs typeface="Times New Roman"/>
              <a:sym typeface="Times New Roman"/>
            </a:endParaRPr>
          </a:p>
          <a:p>
            <a:pPr indent="45720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 key function of the Transformer encoder was processing landmark coordinate features as input; we applied convolutional layers to downsample them and process local relationships. When processing past tokens in the decoder, we sum positional embedding and token embedding, which were calculated by functions we had set up as part of the Transformer code. The positional encoding provides a mechanism for the Transformer to capture the relative positions of input tokens. It was summed with the token embedding to form the inputs for the Transformer. The embedding style gave our Transformer knowledge of the relative positioning of input tokens; by directly including it in the input of the deep learning model, we allow the model to form connections to the output and learn the meaning of the embedded positional data during the training process.</a:t>
            </a:r>
            <a:endParaRPr sz="1200">
              <a:solidFill>
                <a:schemeClr val="dk1"/>
              </a:solidFill>
              <a:latin typeface="Times New Roman"/>
              <a:ea typeface="Times New Roman"/>
              <a:cs typeface="Times New Roman"/>
              <a:sym typeface="Times New Roman"/>
            </a:endParaRPr>
          </a:p>
          <a:p>
            <a:pPr indent="457200" lvl="0" marL="0" rtl="0" algn="l">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Encoder function consists of a multi-headed attention operation followed by dropout, layer normalization, a feed forward layer, and a second dropout and layer normalization operation. These are accomplished using Keras neural network functions.</a:t>
            </a:r>
            <a:endParaRPr sz="1200">
              <a:solidFill>
                <a:schemeClr val="dk1"/>
              </a:solidFill>
              <a:latin typeface="Times New Roman"/>
              <a:ea typeface="Times New Roman"/>
              <a:cs typeface="Times New Roman"/>
              <a:sym typeface="Times New Roman"/>
            </a:endParaRPr>
          </a:p>
          <a:p>
            <a:pPr indent="45720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The Transformer Decoder uses the input token encodings to predict a sequence of characters</a:t>
            </a:r>
            <a:endParaRPr sz="1200">
              <a:solidFill>
                <a:schemeClr val="dk1"/>
              </a:solidFill>
              <a:latin typeface="Times New Roman"/>
              <a:ea typeface="Times New Roman"/>
              <a:cs typeface="Times New Roman"/>
              <a:sym typeface="Times New Roman"/>
            </a:endParaRPr>
          </a:p>
          <a:p>
            <a:pPr indent="45720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45720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This model takes landmark coordinates as inputs and predicts a sequence of characters. The target character sequence, which has been shifted to the left is provided as the input to the decoder during training. The decoder employs its own past predictions during inference to forecast the next token. The Levenshtein Distance between sequences is used as the accuracy metric since the evaluation metric for this contest is the Normalized Total Levenshtein Distance.</a:t>
            </a:r>
            <a:endParaRPr sz="1200">
              <a:solidFill>
                <a:schemeClr val="dk1"/>
              </a:solidFill>
              <a:latin typeface="Times New Roman"/>
              <a:ea typeface="Times New Roman"/>
              <a:cs typeface="Times New Roman"/>
              <a:sym typeface="Times New Roman"/>
            </a:endParaRPr>
          </a:p>
          <a:p>
            <a:pPr indent="457200" lvl="0" marL="0" rtl="0" algn="l">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451d281e8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451d281e8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Jamie - 30 seconds</a:t>
            </a:r>
            <a:endParaRPr>
              <a:solidFill>
                <a:schemeClr val="dk1"/>
              </a:solidFill>
            </a:endParaRPr>
          </a:p>
          <a:p>
            <a:pPr indent="0" lvl="0" marL="0" rtl="0" algn="l">
              <a:spcBef>
                <a:spcPts val="0"/>
              </a:spcBef>
              <a:spcAft>
                <a:spcPts val="0"/>
              </a:spcAft>
              <a:buNone/>
            </a:pPr>
            <a:r>
              <a:rPr lang="en">
                <a:solidFill>
                  <a:schemeClr val="dk1"/>
                </a:solidFill>
              </a:rPr>
              <a:t>Now that we’ve talked about how we approached the research, preprocessing, and Transformer model, let’s get into the results. The images above are examples of some predictions our model made. There are some good instances, where the model is able to predict the first portion of the letters with minor errors, but often times the second half of the phrase is mostly incorrect. But, the letters predicted typically are derived from the target phrase but not always in a completely matching order.</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452fb3f7ac_5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452fb3f7ac_5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Jamie - 30 seconds</a:t>
            </a:r>
            <a:endParaRPr>
              <a:solidFill>
                <a:schemeClr val="dk1"/>
              </a:solidFill>
            </a:endParaRPr>
          </a:p>
          <a:p>
            <a:pPr indent="0" lvl="0" marL="0" rtl="0" algn="l">
              <a:spcBef>
                <a:spcPts val="0"/>
              </a:spcBef>
              <a:spcAft>
                <a:spcPts val="0"/>
              </a:spcAft>
              <a:buNone/>
            </a:pPr>
            <a:r>
              <a:rPr lang="en">
                <a:solidFill>
                  <a:schemeClr val="dk1"/>
                </a:solidFill>
              </a:rPr>
              <a:t>Now that we’ve talked about how we approached the research, preprocessing, and Transformer model, let’s get into the results. The images above are examples of some predictions our model made. There are some good instances, where the model is able to predict the first portion of the letters with minor errors, but often times the second half of the phrase is mostly incorrect. But, the letters predicted typically are derived from the target phrase but not always in a completely matching order.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452fb3f7ac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452fb3f7ac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Jamie - Results Pt 2 to show how loss diverges - 1 min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Here is a diagram of our training and validation loss. We ran 13 epochs, and we can see that around </a:t>
            </a:r>
            <a:r>
              <a:rPr lang="en">
                <a:solidFill>
                  <a:schemeClr val="dk1"/>
                </a:solidFill>
              </a:rPr>
              <a:t>epoch</a:t>
            </a:r>
            <a:r>
              <a:rPr lang="en">
                <a:solidFill>
                  <a:schemeClr val="dk1"/>
                </a:solidFill>
              </a:rPr>
              <a:t> 12 the validation loss starts to diverge from the training loss. This suggests that our model is overfitting, which makes sense for various reasons:</a:t>
            </a:r>
            <a:endParaRPr>
              <a:solidFill>
                <a:schemeClr val="dk1"/>
              </a:solidFill>
            </a:endParaRPr>
          </a:p>
          <a:p>
            <a:pPr indent="-298450" lvl="0" marL="457200" rtl="0" algn="l">
              <a:spcBef>
                <a:spcPts val="0"/>
              </a:spcBef>
              <a:spcAft>
                <a:spcPts val="0"/>
              </a:spcAft>
              <a:buClr>
                <a:schemeClr val="dk1"/>
              </a:buClr>
              <a:buSzPts val="1100"/>
              <a:buAutoNum type="arabicParenR"/>
            </a:pPr>
            <a:r>
              <a:rPr lang="en">
                <a:solidFill>
                  <a:schemeClr val="dk1"/>
                </a:solidFill>
              </a:rPr>
              <a:t>We ended up only using about </a:t>
            </a:r>
            <a:r>
              <a:rPr lang="en">
                <a:solidFill>
                  <a:schemeClr val="dk1"/>
                </a:solidFill>
                <a:highlight>
                  <a:srgbClr val="FFFF00"/>
                </a:highlight>
              </a:rPr>
              <a:t>20%</a:t>
            </a:r>
            <a:r>
              <a:rPr lang="en">
                <a:solidFill>
                  <a:schemeClr val="dk1"/>
                </a:solidFill>
              </a:rPr>
              <a:t> of the dataset which was already 25 GB, of which we used an 80:20 training validation split. This means that our model was trained on only </a:t>
            </a:r>
            <a:r>
              <a:rPr lang="en">
                <a:solidFill>
                  <a:schemeClr val="dk1"/>
                </a:solidFill>
                <a:highlight>
                  <a:srgbClr val="FFFF00"/>
                </a:highlight>
              </a:rPr>
              <a:t>16%</a:t>
            </a:r>
            <a:r>
              <a:rPr lang="en">
                <a:solidFill>
                  <a:schemeClr val="dk1"/>
                </a:solidFill>
              </a:rPr>
              <a:t> of the full dataset and could have </a:t>
            </a:r>
            <a:r>
              <a:rPr lang="en">
                <a:solidFill>
                  <a:schemeClr val="dk1"/>
                </a:solidFill>
                <a:highlight>
                  <a:srgbClr val="FFFF00"/>
                </a:highlight>
              </a:rPr>
              <a:t>learned predictions that aren’t generalizable</a:t>
            </a:r>
            <a:r>
              <a:rPr lang="en">
                <a:solidFill>
                  <a:schemeClr val="dk1"/>
                </a:solidFill>
              </a:rPr>
              <a:t> to the rest of the data. We can see this in some of the predictions, where the </a:t>
            </a:r>
            <a:r>
              <a:rPr lang="en">
                <a:solidFill>
                  <a:schemeClr val="dk1"/>
                </a:solidFill>
                <a:highlight>
                  <a:srgbClr val="FFFF00"/>
                </a:highlight>
              </a:rPr>
              <a:t>model learned phases like “www.” for a website</a:t>
            </a:r>
            <a:r>
              <a:rPr lang="en">
                <a:solidFill>
                  <a:schemeClr val="dk1"/>
                </a:solidFill>
              </a:rPr>
              <a:t>, but applies them in situations that are inaccurate. </a:t>
            </a:r>
            <a:endParaRPr>
              <a:solidFill>
                <a:schemeClr val="dk1"/>
              </a:solidFill>
            </a:endParaRPr>
          </a:p>
          <a:p>
            <a:pPr indent="-298450" lvl="0" marL="457200" rtl="0" algn="l">
              <a:spcBef>
                <a:spcPts val="0"/>
              </a:spcBef>
              <a:spcAft>
                <a:spcPts val="0"/>
              </a:spcAft>
              <a:buClr>
                <a:schemeClr val="dk1"/>
              </a:buClr>
              <a:buSzPts val="1100"/>
              <a:buAutoNum type="arabicParenR"/>
            </a:pPr>
            <a:r>
              <a:rPr lang="en">
                <a:solidFill>
                  <a:schemeClr val="dk1"/>
                </a:solidFill>
              </a:rPr>
              <a:t>In the future, we could also try to </a:t>
            </a:r>
            <a:r>
              <a:rPr lang="en">
                <a:solidFill>
                  <a:schemeClr val="dk1"/>
                </a:solidFill>
              </a:rPr>
              <a:t>strengthen</a:t>
            </a:r>
            <a:r>
              <a:rPr lang="en">
                <a:solidFill>
                  <a:schemeClr val="dk1"/>
                </a:solidFill>
              </a:rPr>
              <a:t> our model by conducting </a:t>
            </a:r>
            <a:r>
              <a:rPr lang="en">
                <a:solidFill>
                  <a:schemeClr val="dk1"/>
                </a:solidFill>
                <a:highlight>
                  <a:srgbClr val="FFFF00"/>
                </a:highlight>
              </a:rPr>
              <a:t>cross validation and other hyperparameter tuning </a:t>
            </a:r>
            <a:r>
              <a:rPr lang="en">
                <a:solidFill>
                  <a:schemeClr val="dk1"/>
                </a:solidFill>
              </a:rPr>
              <a:t>to make the  model perform better.</a:t>
            </a:r>
            <a:endParaRPr>
              <a:solidFill>
                <a:schemeClr val="dk1"/>
              </a:solidFill>
            </a:endParaRPr>
          </a:p>
          <a:p>
            <a:pPr indent="-298450" lvl="0" marL="457200" rtl="0" algn="l">
              <a:spcBef>
                <a:spcPts val="0"/>
              </a:spcBef>
              <a:spcAft>
                <a:spcPts val="0"/>
              </a:spcAft>
              <a:buClr>
                <a:schemeClr val="dk1"/>
              </a:buClr>
              <a:buSzPts val="1100"/>
              <a:buAutoNum type="arabicParenR"/>
            </a:pPr>
            <a:r>
              <a:rPr lang="en">
                <a:solidFill>
                  <a:schemeClr val="dk1"/>
                </a:solidFill>
              </a:rPr>
              <a:t>We looked at how we might improve our prediction loss results, and from our research we actually found a </a:t>
            </a:r>
            <a:r>
              <a:rPr lang="en">
                <a:solidFill>
                  <a:schemeClr val="dk1"/>
                </a:solidFill>
                <a:highlight>
                  <a:srgbClr val="FFFF00"/>
                </a:highlight>
              </a:rPr>
              <a:t>fun paper</a:t>
            </a:r>
            <a:r>
              <a:rPr lang="en">
                <a:solidFill>
                  <a:schemeClr val="dk1"/>
                </a:solidFill>
              </a:rPr>
              <a:t> by a Kaggler who proved that there is one dummy phrase, </a:t>
            </a:r>
            <a:r>
              <a:rPr lang="en">
                <a:solidFill>
                  <a:schemeClr val="dk1"/>
                </a:solidFill>
                <a:highlight>
                  <a:srgbClr val="FFFF00"/>
                </a:highlight>
              </a:rPr>
              <a:t>“2 a-e -aroe”</a:t>
            </a:r>
            <a:r>
              <a:rPr lang="en">
                <a:solidFill>
                  <a:schemeClr val="dk1"/>
                </a:solidFill>
              </a:rPr>
              <a:t> that you can use to replace poor predictions that is actually </a:t>
            </a:r>
            <a:r>
              <a:rPr lang="en">
                <a:solidFill>
                  <a:schemeClr val="dk1"/>
                </a:solidFill>
                <a:highlight>
                  <a:srgbClr val="FFFF00"/>
                </a:highlight>
              </a:rPr>
              <a:t>statistically desirable</a:t>
            </a:r>
            <a:r>
              <a:rPr lang="en">
                <a:solidFill>
                  <a:schemeClr val="dk1"/>
                </a:solidFill>
              </a:rPr>
              <a:t> given the dataset!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highlight>
                  <a:srgbClr val="FFFF00"/>
                </a:highlight>
              </a:rPr>
              <a:t>With more time, we could look into these </a:t>
            </a:r>
            <a:r>
              <a:rPr lang="en">
                <a:solidFill>
                  <a:schemeClr val="dk1"/>
                </a:solidFill>
                <a:highlight>
                  <a:srgbClr val="FFFF00"/>
                </a:highlight>
              </a:rPr>
              <a:t>different</a:t>
            </a:r>
            <a:r>
              <a:rPr lang="en">
                <a:solidFill>
                  <a:schemeClr val="dk1"/>
                </a:solidFill>
                <a:highlight>
                  <a:srgbClr val="FFFF00"/>
                </a:highlight>
              </a:rPr>
              <a:t> augmentations to reduce overfitting and optimize loss</a:t>
            </a: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Next, Fabiola will walk through how some of our predictions changed over epochs.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451d281e84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451d281e84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Fabiola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are going to do a deep dive on how the predictions change as the model refines itself. in the next few slides, we are going to be looking at the epochs. For the model, we trained it for 13 epochs and we are going to be looking at 4 out of the 13 epochs. These 4 epochs we are looking at have the same 3 target phases and below it is the prediction. -------For epoch 1,  we can see that the prediction model did not predict the first character right. and we've noticed that if it gets the first character wrong, the rest of the phrase is predicted wrong.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100" y="0"/>
            <a:ext cx="9144000" cy="41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2062200" y="1289175"/>
            <a:ext cx="5019600" cy="18093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050100" y="3617700"/>
            <a:ext cx="3043800" cy="710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 name="Shape 61"/>
        <p:cNvGrpSpPr/>
        <p:nvPr/>
      </p:nvGrpSpPr>
      <p:grpSpPr>
        <a:xfrm>
          <a:off x="0" y="0"/>
          <a:ext cx="0" cy="0"/>
          <a:chOff x="0" y="0"/>
          <a:chExt cx="0" cy="0"/>
        </a:xfrm>
      </p:grpSpPr>
      <p:sp>
        <p:nvSpPr>
          <p:cNvPr id="62" name="Google Shape;62;p11"/>
          <p:cNvSpPr txBox="1"/>
          <p:nvPr>
            <p:ph hasCustomPrompt="1" type="title"/>
          </p:nvPr>
        </p:nvSpPr>
        <p:spPr>
          <a:xfrm>
            <a:off x="3030250" y="1291525"/>
            <a:ext cx="4711500" cy="11982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63" name="Google Shape;63;p11"/>
          <p:cNvSpPr txBox="1"/>
          <p:nvPr>
            <p:ph idx="1" type="subTitle"/>
          </p:nvPr>
        </p:nvSpPr>
        <p:spPr>
          <a:xfrm>
            <a:off x="4173275" y="3581850"/>
            <a:ext cx="3169800" cy="67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5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64" name="Google Shape;64;p11"/>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65" name="Google Shape;65;p11"/>
          <p:cNvSpPr/>
          <p:nvPr/>
        </p:nvSpPr>
        <p:spPr>
          <a:xfrm>
            <a:off x="11575" y="0"/>
            <a:ext cx="3048600" cy="4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3059300" y="0"/>
            <a:ext cx="6084600" cy="41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7" name="Shape 6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1186988" y="1906688"/>
            <a:ext cx="3943500" cy="1115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8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5" name="Google Shape;15;p3"/>
          <p:cNvSpPr txBox="1"/>
          <p:nvPr>
            <p:ph hasCustomPrompt="1" idx="2" type="title"/>
          </p:nvPr>
        </p:nvSpPr>
        <p:spPr>
          <a:xfrm>
            <a:off x="5731913" y="1906688"/>
            <a:ext cx="2225100" cy="1115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a:r>
              <a:t>xx%</a:t>
            </a:r>
          </a:p>
        </p:txBody>
      </p:sp>
      <p:sp>
        <p:nvSpPr>
          <p:cNvPr id="16" name="Google Shape;16;p3"/>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7" name="Google Shape;17;p3"/>
          <p:cNvSpPr/>
          <p:nvPr/>
        </p:nvSpPr>
        <p:spPr>
          <a:xfrm>
            <a:off x="11575" y="0"/>
            <a:ext cx="3048600" cy="4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3059300" y="0"/>
            <a:ext cx="6084600" cy="41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720000" y="539500"/>
            <a:ext cx="7704000" cy="9966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21" name="Google Shape;21;p4"/>
          <p:cNvSpPr txBox="1"/>
          <p:nvPr>
            <p:ph idx="1" type="body"/>
          </p:nvPr>
        </p:nvSpPr>
        <p:spPr>
          <a:xfrm>
            <a:off x="720000" y="1809700"/>
            <a:ext cx="7704000" cy="2581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 name="Google Shape;22;p4"/>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grpSp>
        <p:nvGrpSpPr>
          <p:cNvPr id="24" name="Google Shape;24;p5"/>
          <p:cNvGrpSpPr/>
          <p:nvPr/>
        </p:nvGrpSpPr>
        <p:grpSpPr>
          <a:xfrm>
            <a:off x="396500" y="170424"/>
            <a:ext cx="8360126" cy="4398447"/>
            <a:chOff x="1054783" y="1029605"/>
            <a:chExt cx="7587010" cy="3902100"/>
          </a:xfrm>
        </p:grpSpPr>
        <p:sp>
          <p:nvSpPr>
            <p:cNvPr id="25" name="Google Shape;25;p5"/>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5"/>
          <p:cNvSpPr txBox="1"/>
          <p:nvPr>
            <p:ph idx="1" type="subTitle"/>
          </p:nvPr>
        </p:nvSpPr>
        <p:spPr>
          <a:xfrm>
            <a:off x="807625" y="2775700"/>
            <a:ext cx="3415800" cy="149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 name="Google Shape;28;p5"/>
          <p:cNvSpPr txBox="1"/>
          <p:nvPr>
            <p:ph idx="2" type="subTitle"/>
          </p:nvPr>
        </p:nvSpPr>
        <p:spPr>
          <a:xfrm>
            <a:off x="4922022" y="2775700"/>
            <a:ext cx="3415800" cy="149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 name="Google Shape;29;p5"/>
          <p:cNvSpPr txBox="1"/>
          <p:nvPr>
            <p:ph idx="3" type="subTitle"/>
          </p:nvPr>
        </p:nvSpPr>
        <p:spPr>
          <a:xfrm>
            <a:off x="807630" y="2403350"/>
            <a:ext cx="3415800" cy="421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200"/>
              <a:buFont typeface="Quantico"/>
              <a:buNone/>
              <a:defRPr sz="2200">
                <a:latin typeface="Quantico"/>
                <a:ea typeface="Quantico"/>
                <a:cs typeface="Quantico"/>
                <a:sym typeface="Quantico"/>
              </a:defRPr>
            </a:lvl1pPr>
            <a:lvl2pPr lvl="1"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2pPr>
            <a:lvl3pPr lvl="2"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3pPr>
            <a:lvl4pPr lvl="3"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4pPr>
            <a:lvl5pPr lvl="4"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5pPr>
            <a:lvl6pPr lvl="5"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6pPr>
            <a:lvl7pPr lvl="6"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7pPr>
            <a:lvl8pPr lvl="7"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8pPr>
            <a:lvl9pPr lvl="8"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9pPr>
          </a:lstStyle>
          <a:p/>
        </p:txBody>
      </p:sp>
      <p:sp>
        <p:nvSpPr>
          <p:cNvPr id="30" name="Google Shape;30;p5"/>
          <p:cNvSpPr txBox="1"/>
          <p:nvPr>
            <p:ph idx="4" type="subTitle"/>
          </p:nvPr>
        </p:nvSpPr>
        <p:spPr>
          <a:xfrm>
            <a:off x="4922022" y="2403350"/>
            <a:ext cx="3415800" cy="421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200"/>
              <a:buFont typeface="Quantico"/>
              <a:buNone/>
              <a:defRPr sz="2200">
                <a:latin typeface="Quantico"/>
                <a:ea typeface="Quantico"/>
                <a:cs typeface="Quantico"/>
                <a:sym typeface="Quantico"/>
              </a:defRPr>
            </a:lvl1pPr>
            <a:lvl2pPr lvl="1"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2pPr>
            <a:lvl3pPr lvl="2"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3pPr>
            <a:lvl4pPr lvl="3"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4pPr>
            <a:lvl5pPr lvl="4"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5pPr>
            <a:lvl6pPr lvl="5"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6pPr>
            <a:lvl7pPr lvl="6"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7pPr>
            <a:lvl8pPr lvl="7"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8pPr>
            <a:lvl9pPr lvl="8" rtl="0" algn="ctr">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9pPr>
          </a:lstStyle>
          <a:p/>
        </p:txBody>
      </p:sp>
      <p:sp>
        <p:nvSpPr>
          <p:cNvPr id="31" name="Google Shape;31;p5"/>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2" name="Google Shape;32;p5"/>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6"/>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grpSp>
        <p:nvGrpSpPr>
          <p:cNvPr id="36" name="Google Shape;36;p7"/>
          <p:cNvGrpSpPr/>
          <p:nvPr/>
        </p:nvGrpSpPr>
        <p:grpSpPr>
          <a:xfrm>
            <a:off x="396500" y="170424"/>
            <a:ext cx="8360126" cy="4398447"/>
            <a:chOff x="1054783" y="1029605"/>
            <a:chExt cx="7587010" cy="3902100"/>
          </a:xfrm>
        </p:grpSpPr>
        <p:sp>
          <p:nvSpPr>
            <p:cNvPr id="37" name="Google Shape;37;p7"/>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7"/>
          <p:cNvSpPr txBox="1"/>
          <p:nvPr>
            <p:ph type="title"/>
          </p:nvPr>
        </p:nvSpPr>
        <p:spPr>
          <a:xfrm>
            <a:off x="720000" y="475500"/>
            <a:ext cx="7704000" cy="557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2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0" name="Google Shape;40;p7"/>
          <p:cNvSpPr txBox="1"/>
          <p:nvPr>
            <p:ph idx="1" type="body"/>
          </p:nvPr>
        </p:nvSpPr>
        <p:spPr>
          <a:xfrm>
            <a:off x="720000" y="1244275"/>
            <a:ext cx="3692400" cy="29556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4"/>
              </a:buClr>
              <a:buSzPts val="1200"/>
              <a:buAutoNum type="arabicPeriod"/>
              <a:defRPr/>
            </a:lvl1pPr>
            <a:lvl2pPr indent="-304800" lvl="1" marL="914400" rtl="0">
              <a:spcBef>
                <a:spcPts val="0"/>
              </a:spcBef>
              <a:spcAft>
                <a:spcPts val="0"/>
              </a:spcAft>
              <a:buClr>
                <a:srgbClr val="E76A28"/>
              </a:buClr>
              <a:buSzPts val="1200"/>
              <a:buFont typeface="Nunito Light"/>
              <a:buAutoNum type="alphaLcPeriod"/>
              <a:defRPr/>
            </a:lvl2pPr>
            <a:lvl3pPr indent="-304800" lvl="2" marL="1371600" rtl="0">
              <a:spcBef>
                <a:spcPts val="0"/>
              </a:spcBef>
              <a:spcAft>
                <a:spcPts val="0"/>
              </a:spcAft>
              <a:buClr>
                <a:srgbClr val="E76A28"/>
              </a:buClr>
              <a:buSzPts val="1200"/>
              <a:buFont typeface="Nunito Light"/>
              <a:buAutoNum type="romanLcPeriod"/>
              <a:defRPr/>
            </a:lvl3pPr>
            <a:lvl4pPr indent="-304800" lvl="3" marL="1828800" rtl="0">
              <a:spcBef>
                <a:spcPts val="0"/>
              </a:spcBef>
              <a:spcAft>
                <a:spcPts val="0"/>
              </a:spcAft>
              <a:buClr>
                <a:srgbClr val="E76A28"/>
              </a:buClr>
              <a:buSzPts val="1200"/>
              <a:buFont typeface="Nunito Light"/>
              <a:buAutoNum type="arabicPeriod"/>
              <a:defRPr/>
            </a:lvl4pPr>
            <a:lvl5pPr indent="-304800" lvl="4" marL="2286000" rtl="0">
              <a:spcBef>
                <a:spcPts val="0"/>
              </a:spcBef>
              <a:spcAft>
                <a:spcPts val="0"/>
              </a:spcAft>
              <a:buClr>
                <a:srgbClr val="E76A28"/>
              </a:buClr>
              <a:buSzPts val="1200"/>
              <a:buFont typeface="Nunito Light"/>
              <a:buAutoNum type="alphaLcPeriod"/>
              <a:defRPr/>
            </a:lvl5pPr>
            <a:lvl6pPr indent="-304800" lvl="5" marL="2743200" rtl="0">
              <a:spcBef>
                <a:spcPts val="0"/>
              </a:spcBef>
              <a:spcAft>
                <a:spcPts val="0"/>
              </a:spcAft>
              <a:buClr>
                <a:srgbClr val="999999"/>
              </a:buClr>
              <a:buSzPts val="1200"/>
              <a:buFont typeface="Nunito Light"/>
              <a:buAutoNum type="romanLcPeriod"/>
              <a:defRPr/>
            </a:lvl6pPr>
            <a:lvl7pPr indent="-304800" lvl="6" marL="3200400" rtl="0">
              <a:spcBef>
                <a:spcPts val="0"/>
              </a:spcBef>
              <a:spcAft>
                <a:spcPts val="0"/>
              </a:spcAft>
              <a:buClr>
                <a:srgbClr val="999999"/>
              </a:buClr>
              <a:buSzPts val="1200"/>
              <a:buFont typeface="Nunito Light"/>
              <a:buAutoNum type="arabicPeriod"/>
              <a:defRPr/>
            </a:lvl7pPr>
            <a:lvl8pPr indent="-304800" lvl="7" marL="3657600" rtl="0">
              <a:spcBef>
                <a:spcPts val="0"/>
              </a:spcBef>
              <a:spcAft>
                <a:spcPts val="0"/>
              </a:spcAft>
              <a:buClr>
                <a:srgbClr val="999999"/>
              </a:buClr>
              <a:buSzPts val="1200"/>
              <a:buFont typeface="Nunito Light"/>
              <a:buAutoNum type="alphaLcPeriod"/>
              <a:defRPr/>
            </a:lvl8pPr>
            <a:lvl9pPr indent="-304800" lvl="8" marL="4114800" rtl="0">
              <a:spcBef>
                <a:spcPts val="0"/>
              </a:spcBef>
              <a:spcAft>
                <a:spcPts val="0"/>
              </a:spcAft>
              <a:buClr>
                <a:srgbClr val="999999"/>
              </a:buClr>
              <a:buSzPts val="1200"/>
              <a:buFont typeface="Nunito Light"/>
              <a:buAutoNum type="romanLcPeriod"/>
              <a:defRPr/>
            </a:lvl9pPr>
          </a:lstStyle>
          <a:p/>
        </p:txBody>
      </p:sp>
      <p:sp>
        <p:nvSpPr>
          <p:cNvPr id="41" name="Google Shape;41;p7"/>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grpSp>
        <p:nvGrpSpPr>
          <p:cNvPr id="43" name="Google Shape;43;p8"/>
          <p:cNvGrpSpPr/>
          <p:nvPr/>
        </p:nvGrpSpPr>
        <p:grpSpPr>
          <a:xfrm>
            <a:off x="396500" y="170424"/>
            <a:ext cx="8360126" cy="4398447"/>
            <a:chOff x="1054783" y="1029605"/>
            <a:chExt cx="7587010" cy="3902100"/>
          </a:xfrm>
        </p:grpSpPr>
        <p:sp>
          <p:nvSpPr>
            <p:cNvPr id="44" name="Google Shape;44;p8"/>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8"/>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8"/>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47" name="Google Shape;47;p8"/>
          <p:cNvSpPr txBox="1"/>
          <p:nvPr>
            <p:ph type="title"/>
          </p:nvPr>
        </p:nvSpPr>
        <p:spPr>
          <a:xfrm>
            <a:off x="2801700" y="1918054"/>
            <a:ext cx="5622300" cy="2473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grpSp>
        <p:nvGrpSpPr>
          <p:cNvPr id="49" name="Google Shape;49;p9"/>
          <p:cNvGrpSpPr/>
          <p:nvPr/>
        </p:nvGrpSpPr>
        <p:grpSpPr>
          <a:xfrm>
            <a:off x="396500" y="170424"/>
            <a:ext cx="8360126" cy="4398447"/>
            <a:chOff x="1054783" y="1029605"/>
            <a:chExt cx="7587010" cy="3902100"/>
          </a:xfrm>
        </p:grpSpPr>
        <p:sp>
          <p:nvSpPr>
            <p:cNvPr id="50" name="Google Shape;50;p9"/>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9"/>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9"/>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53" name="Google Shape;53;p9"/>
          <p:cNvSpPr txBox="1"/>
          <p:nvPr>
            <p:ph type="title"/>
          </p:nvPr>
        </p:nvSpPr>
        <p:spPr>
          <a:xfrm rot="515">
            <a:off x="2406900" y="1623064"/>
            <a:ext cx="6006600" cy="603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4" name="Google Shape;54;p9"/>
          <p:cNvSpPr txBox="1"/>
          <p:nvPr>
            <p:ph idx="1" type="subTitle"/>
          </p:nvPr>
        </p:nvSpPr>
        <p:spPr>
          <a:xfrm>
            <a:off x="3658200" y="2303046"/>
            <a:ext cx="4755300" cy="1472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grpSp>
        <p:nvGrpSpPr>
          <p:cNvPr id="56" name="Google Shape;56;p10"/>
          <p:cNvGrpSpPr/>
          <p:nvPr/>
        </p:nvGrpSpPr>
        <p:grpSpPr>
          <a:xfrm>
            <a:off x="396500" y="170424"/>
            <a:ext cx="8360126" cy="4398447"/>
            <a:chOff x="1054783" y="1029605"/>
            <a:chExt cx="7587010" cy="3902100"/>
          </a:xfrm>
        </p:grpSpPr>
        <p:sp>
          <p:nvSpPr>
            <p:cNvPr id="57" name="Google Shape;57;p10"/>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0"/>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10"/>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60" name="Google Shape;60;p10"/>
          <p:cNvSpPr txBox="1"/>
          <p:nvPr>
            <p:ph type="title"/>
          </p:nvPr>
        </p:nvSpPr>
        <p:spPr>
          <a:xfrm>
            <a:off x="720000" y="2233875"/>
            <a:ext cx="7704000" cy="615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300"/>
              <a:buNone/>
              <a:defRPr/>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395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300"/>
              <a:buFont typeface="Quantico"/>
              <a:buNone/>
              <a:defRPr sz="3300">
                <a:solidFill>
                  <a:schemeClr val="dk1"/>
                </a:solidFill>
                <a:latin typeface="Quantico"/>
                <a:ea typeface="Quantico"/>
                <a:cs typeface="Quantico"/>
                <a:sym typeface="Quantico"/>
              </a:defRPr>
            </a:lvl1pPr>
            <a:lvl2pPr lvl="1">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2pPr>
            <a:lvl3pPr lvl="2">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3pPr>
            <a:lvl4pPr lvl="3">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4pPr>
            <a:lvl5pPr lvl="4">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5pPr>
            <a:lvl6pPr lvl="5">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6pPr>
            <a:lvl7pPr lvl="6">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7pPr>
            <a:lvl8pPr lvl="7">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8pPr>
            <a:lvl9pPr lvl="8">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1pPr>
            <a:lvl2pPr indent="-304800" lvl="1" marL="9144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2pPr>
            <a:lvl3pPr indent="-304800" lvl="2" marL="13716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3pPr>
            <a:lvl4pPr indent="-304800" lvl="3" marL="1828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4pPr>
            <a:lvl5pPr indent="-304800" lvl="4" marL="22860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5pPr>
            <a:lvl6pPr indent="-304800" lvl="5" marL="27432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6pPr>
            <a:lvl7pPr indent="-304800" lvl="6" marL="32004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7pPr>
            <a:lvl8pPr indent="-304800" lvl="7" marL="36576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8pPr>
            <a:lvl9pPr indent="-304800" lvl="8" marL="411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9.png"/><Relationship Id="rId5"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8.png"/><Relationship Id="rId4" Type="http://schemas.openxmlformats.org/officeDocument/2006/relationships/image" Target="../media/image14.png"/><Relationship Id="rId5" Type="http://schemas.openxmlformats.org/officeDocument/2006/relationships/image" Target="../media/image3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4.png"/><Relationship Id="rId4" Type="http://schemas.openxmlformats.org/officeDocument/2006/relationships/image" Target="../media/image26.png"/><Relationship Id="rId5"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3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33.jpg"/><Relationship Id="rId4" Type="http://schemas.openxmlformats.org/officeDocument/2006/relationships/image" Target="../media/image7.jpg"/><Relationship Id="rId5" Type="http://schemas.openxmlformats.org/officeDocument/2006/relationships/image" Target="../media/image1.jpg"/><Relationship Id="rId6"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25.png"/><Relationship Id="rId5" Type="http://schemas.openxmlformats.org/officeDocument/2006/relationships/image" Target="../media/image2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3.jp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9.png"/><Relationship Id="rId7"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7.png"/><Relationship Id="rId5" Type="http://schemas.openxmlformats.org/officeDocument/2006/relationships/image" Target="../media/image15.png"/><Relationship Id="rId6"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7.png"/><Relationship Id="rId5" Type="http://schemas.openxmlformats.org/officeDocument/2006/relationships/image" Target="../media/image15.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1" name="Shape 71"/>
        <p:cNvGrpSpPr/>
        <p:nvPr/>
      </p:nvGrpSpPr>
      <p:grpSpPr>
        <a:xfrm>
          <a:off x="0" y="0"/>
          <a:ext cx="0" cy="0"/>
          <a:chOff x="0" y="0"/>
          <a:chExt cx="0" cy="0"/>
        </a:xfrm>
      </p:grpSpPr>
      <p:grpSp>
        <p:nvGrpSpPr>
          <p:cNvPr id="72" name="Google Shape;72;p13"/>
          <p:cNvGrpSpPr/>
          <p:nvPr/>
        </p:nvGrpSpPr>
        <p:grpSpPr>
          <a:xfrm>
            <a:off x="1282950" y="650425"/>
            <a:ext cx="6578100" cy="3438300"/>
            <a:chOff x="772525" y="726625"/>
            <a:chExt cx="6578100" cy="3438300"/>
          </a:xfrm>
        </p:grpSpPr>
        <p:sp>
          <p:nvSpPr>
            <p:cNvPr id="73" name="Google Shape;73;p13"/>
            <p:cNvSpPr/>
            <p:nvPr/>
          </p:nvSpPr>
          <p:spPr>
            <a:xfrm>
              <a:off x="772525" y="726625"/>
              <a:ext cx="6578100" cy="3438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772525" y="726625"/>
              <a:ext cx="65781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13"/>
          <p:cNvGrpSpPr/>
          <p:nvPr/>
        </p:nvGrpSpPr>
        <p:grpSpPr>
          <a:xfrm>
            <a:off x="2848350" y="3365325"/>
            <a:ext cx="3447300" cy="962400"/>
            <a:chOff x="4924175" y="3441525"/>
            <a:chExt cx="3447300" cy="962400"/>
          </a:xfrm>
        </p:grpSpPr>
        <p:sp>
          <p:nvSpPr>
            <p:cNvPr id="76" name="Google Shape;76;p13"/>
            <p:cNvSpPr/>
            <p:nvPr/>
          </p:nvSpPr>
          <p:spPr>
            <a:xfrm>
              <a:off x="4924175" y="3441525"/>
              <a:ext cx="3447300" cy="962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4924175" y="3441525"/>
              <a:ext cx="34473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13"/>
          <p:cNvSpPr txBox="1"/>
          <p:nvPr/>
        </p:nvSpPr>
        <p:spPr>
          <a:xfrm>
            <a:off x="1414871" y="1639888"/>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accent2"/>
                </a:solidFill>
                <a:latin typeface="Quantico"/>
                <a:ea typeface="Quantico"/>
                <a:cs typeface="Quantico"/>
                <a:sym typeface="Quantico"/>
              </a:rPr>
              <a:t>&lt;/</a:t>
            </a:r>
            <a:endParaRPr sz="3600">
              <a:solidFill>
                <a:schemeClr val="accent2"/>
              </a:solidFill>
              <a:latin typeface="Quantico"/>
              <a:ea typeface="Quantico"/>
              <a:cs typeface="Quantico"/>
              <a:sym typeface="Quantico"/>
            </a:endParaRPr>
          </a:p>
        </p:txBody>
      </p:sp>
      <p:sp>
        <p:nvSpPr>
          <p:cNvPr id="79" name="Google Shape;79;p13"/>
          <p:cNvSpPr txBox="1"/>
          <p:nvPr/>
        </p:nvSpPr>
        <p:spPr>
          <a:xfrm>
            <a:off x="7020763" y="2493275"/>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dk1"/>
                </a:solidFill>
                <a:latin typeface="Quantico"/>
                <a:ea typeface="Quantico"/>
                <a:cs typeface="Quantico"/>
                <a:sym typeface="Quantico"/>
              </a:rPr>
              <a:t>/&gt;</a:t>
            </a:r>
            <a:endParaRPr sz="3600">
              <a:solidFill>
                <a:schemeClr val="dk1"/>
              </a:solidFill>
              <a:latin typeface="Quantico"/>
              <a:ea typeface="Quantico"/>
              <a:cs typeface="Quantico"/>
              <a:sym typeface="Quantico"/>
            </a:endParaRPr>
          </a:p>
        </p:txBody>
      </p:sp>
      <p:sp>
        <p:nvSpPr>
          <p:cNvPr id="80" name="Google Shape;80;p13"/>
          <p:cNvSpPr txBox="1"/>
          <p:nvPr>
            <p:ph type="ctrTitle"/>
          </p:nvPr>
        </p:nvSpPr>
        <p:spPr>
          <a:xfrm>
            <a:off x="2062200" y="1289175"/>
            <a:ext cx="5019600" cy="180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ASL Fingerspelling Recognition </a:t>
            </a:r>
            <a:endParaRPr>
              <a:solidFill>
                <a:schemeClr val="accent2"/>
              </a:solidFill>
            </a:endParaRPr>
          </a:p>
        </p:txBody>
      </p:sp>
      <p:sp>
        <p:nvSpPr>
          <p:cNvPr id="81" name="Google Shape;81;p13"/>
          <p:cNvSpPr txBox="1"/>
          <p:nvPr>
            <p:ph idx="1" type="subTitle"/>
          </p:nvPr>
        </p:nvSpPr>
        <p:spPr>
          <a:xfrm>
            <a:off x="2848350" y="3309300"/>
            <a:ext cx="3447300" cy="130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By: </a:t>
            </a:r>
            <a:endParaRPr sz="1200"/>
          </a:p>
          <a:p>
            <a:pPr indent="0" lvl="0" marL="0" rtl="0" algn="ctr">
              <a:spcBef>
                <a:spcPts val="0"/>
              </a:spcBef>
              <a:spcAft>
                <a:spcPts val="0"/>
              </a:spcAft>
              <a:buNone/>
            </a:pPr>
            <a:r>
              <a:rPr lang="en" sz="1000"/>
              <a:t>Jamie Wu </a:t>
            </a:r>
            <a:endParaRPr sz="1000"/>
          </a:p>
          <a:p>
            <a:pPr indent="0" lvl="0" marL="0" rtl="0" algn="ctr">
              <a:spcBef>
                <a:spcPts val="0"/>
              </a:spcBef>
              <a:spcAft>
                <a:spcPts val="0"/>
              </a:spcAft>
              <a:buNone/>
            </a:pPr>
            <a:r>
              <a:rPr lang="en" sz="1000"/>
              <a:t>Seok Hyun Kim </a:t>
            </a:r>
            <a:endParaRPr sz="1000"/>
          </a:p>
          <a:p>
            <a:pPr indent="0" lvl="0" marL="0" rtl="0" algn="ctr">
              <a:spcBef>
                <a:spcPts val="0"/>
              </a:spcBef>
              <a:spcAft>
                <a:spcPts val="0"/>
              </a:spcAft>
              <a:buNone/>
            </a:pPr>
            <a:r>
              <a:rPr lang="en" sz="1000"/>
              <a:t>Fabiola Gallardo </a:t>
            </a:r>
            <a:endParaRPr sz="1000"/>
          </a:p>
          <a:p>
            <a:pPr indent="0" lvl="0" marL="0" rtl="0" algn="ctr">
              <a:spcBef>
                <a:spcPts val="0"/>
              </a:spcBef>
              <a:spcAft>
                <a:spcPts val="0"/>
              </a:spcAft>
              <a:buNone/>
            </a:pPr>
            <a:r>
              <a:rPr lang="en" sz="1000"/>
              <a:t>Imran Omari </a:t>
            </a:r>
            <a:endParaRPr sz="1000"/>
          </a:p>
          <a:p>
            <a:pPr indent="0" lvl="0" marL="0" rtl="0" algn="ctr">
              <a:spcBef>
                <a:spcPts val="0"/>
              </a:spcBef>
              <a:spcAft>
                <a:spcPts val="0"/>
              </a:spcAft>
              <a:buNone/>
            </a:pPr>
            <a:r>
              <a:rPr lang="en" sz="1000"/>
              <a:t>Gautham Sivakumar </a:t>
            </a:r>
            <a:endParaRPr sz="1000"/>
          </a:p>
        </p:txBody>
      </p:sp>
      <p:grpSp>
        <p:nvGrpSpPr>
          <p:cNvPr id="82" name="Google Shape;82;p13"/>
          <p:cNvGrpSpPr/>
          <p:nvPr/>
        </p:nvGrpSpPr>
        <p:grpSpPr>
          <a:xfrm>
            <a:off x="488525" y="3098476"/>
            <a:ext cx="1864800" cy="718498"/>
            <a:chOff x="488525" y="3093501"/>
            <a:chExt cx="1864800" cy="718498"/>
          </a:xfrm>
        </p:grpSpPr>
        <p:grpSp>
          <p:nvGrpSpPr>
            <p:cNvPr id="83" name="Google Shape;83;p13"/>
            <p:cNvGrpSpPr/>
            <p:nvPr/>
          </p:nvGrpSpPr>
          <p:grpSpPr>
            <a:xfrm>
              <a:off x="488525" y="3093501"/>
              <a:ext cx="1864800" cy="718498"/>
              <a:chOff x="488525" y="3093501"/>
              <a:chExt cx="1864800" cy="718498"/>
            </a:xfrm>
          </p:grpSpPr>
          <p:sp>
            <p:nvSpPr>
              <p:cNvPr id="84" name="Google Shape;84;p13"/>
              <p:cNvSpPr/>
              <p:nvPr/>
            </p:nvSpPr>
            <p:spPr>
              <a:xfrm>
                <a:off x="488525" y="3348799"/>
                <a:ext cx="1864800" cy="463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488525" y="3093501"/>
                <a:ext cx="18648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13"/>
            <p:cNvGrpSpPr/>
            <p:nvPr/>
          </p:nvGrpSpPr>
          <p:grpSpPr>
            <a:xfrm>
              <a:off x="693113" y="3432625"/>
              <a:ext cx="1455642" cy="295547"/>
              <a:chOff x="704072" y="2828928"/>
              <a:chExt cx="1455642" cy="295547"/>
            </a:xfrm>
          </p:grpSpPr>
          <p:sp>
            <p:nvSpPr>
              <p:cNvPr id="87" name="Google Shape;87;p13"/>
              <p:cNvSpPr/>
              <p:nvPr/>
            </p:nvSpPr>
            <p:spPr>
              <a:xfrm>
                <a:off x="704072" y="2828928"/>
                <a:ext cx="295547" cy="295547"/>
              </a:xfrm>
              <a:custGeom>
                <a:rect b="b" l="l" r="r" t="t"/>
                <a:pathLst>
                  <a:path extrusionOk="0" h="3170" w="3170">
                    <a:moveTo>
                      <a:pt x="701" y="1"/>
                    </a:moveTo>
                    <a:cubicBezTo>
                      <a:pt x="301" y="1"/>
                      <a:pt x="1" y="334"/>
                      <a:pt x="1" y="701"/>
                    </a:cubicBezTo>
                    <a:lnTo>
                      <a:pt x="1" y="2436"/>
                    </a:lnTo>
                    <a:cubicBezTo>
                      <a:pt x="1" y="2869"/>
                      <a:pt x="334" y="3169"/>
                      <a:pt x="701" y="3169"/>
                    </a:cubicBezTo>
                    <a:lnTo>
                      <a:pt x="2469" y="3169"/>
                    </a:lnTo>
                    <a:cubicBezTo>
                      <a:pt x="2870" y="3169"/>
                      <a:pt x="3170" y="2836"/>
                      <a:pt x="3170" y="2436"/>
                    </a:cubicBezTo>
                    <a:lnTo>
                      <a:pt x="3170" y="701"/>
                    </a:lnTo>
                    <a:cubicBezTo>
                      <a:pt x="3170" y="267"/>
                      <a:pt x="2836" y="1"/>
                      <a:pt x="24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1095931" y="2922255"/>
                <a:ext cx="1063783" cy="21816"/>
              </a:xfrm>
              <a:custGeom>
                <a:rect b="b" l="l" r="r" t="t"/>
                <a:pathLst>
                  <a:path extrusionOk="0" h="234" w="11410">
                    <a:moveTo>
                      <a:pt x="134" y="0"/>
                    </a:moveTo>
                    <a:cubicBezTo>
                      <a:pt x="68" y="0"/>
                      <a:pt x="1" y="34"/>
                      <a:pt x="1" y="100"/>
                    </a:cubicBezTo>
                    <a:cubicBezTo>
                      <a:pt x="1" y="200"/>
                      <a:pt x="68" y="234"/>
                      <a:pt x="134" y="234"/>
                    </a:cubicBezTo>
                    <a:lnTo>
                      <a:pt x="11276" y="234"/>
                    </a:lnTo>
                    <a:cubicBezTo>
                      <a:pt x="11342" y="234"/>
                      <a:pt x="11409" y="200"/>
                      <a:pt x="11409" y="100"/>
                    </a:cubicBezTo>
                    <a:cubicBezTo>
                      <a:pt x="11409" y="34"/>
                      <a:pt x="11309" y="0"/>
                      <a:pt x="11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1095931" y="3003088"/>
                <a:ext cx="684327" cy="21910"/>
              </a:xfrm>
              <a:custGeom>
                <a:rect b="b" l="l" r="r" t="t"/>
                <a:pathLst>
                  <a:path extrusionOk="0" h="235" w="7340">
                    <a:moveTo>
                      <a:pt x="134" y="1"/>
                    </a:moveTo>
                    <a:cubicBezTo>
                      <a:pt x="68" y="1"/>
                      <a:pt x="1" y="34"/>
                      <a:pt x="1" y="134"/>
                    </a:cubicBezTo>
                    <a:cubicBezTo>
                      <a:pt x="1" y="201"/>
                      <a:pt x="68" y="234"/>
                      <a:pt x="134" y="234"/>
                    </a:cubicBezTo>
                    <a:lnTo>
                      <a:pt x="7239" y="234"/>
                    </a:lnTo>
                    <a:cubicBezTo>
                      <a:pt x="7306" y="234"/>
                      <a:pt x="7339" y="201"/>
                      <a:pt x="7339" y="134"/>
                    </a:cubicBezTo>
                    <a:cubicBezTo>
                      <a:pt x="7339" y="67"/>
                      <a:pt x="7273" y="1"/>
                      <a:pt x="7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 name="Google Shape;90;p13"/>
            <p:cNvGrpSpPr/>
            <p:nvPr/>
          </p:nvGrpSpPr>
          <p:grpSpPr>
            <a:xfrm>
              <a:off x="1892128" y="3177685"/>
              <a:ext cx="361833" cy="86930"/>
              <a:chOff x="2513203" y="3027163"/>
              <a:chExt cx="361833" cy="86930"/>
            </a:xfrm>
          </p:grpSpPr>
          <p:sp>
            <p:nvSpPr>
              <p:cNvPr id="91" name="Google Shape;91;p13"/>
              <p:cNvSpPr/>
              <p:nvPr/>
            </p:nvSpPr>
            <p:spPr>
              <a:xfrm>
                <a:off x="2513203" y="3027163"/>
                <a:ext cx="88213" cy="86930"/>
              </a:xfrm>
              <a:custGeom>
                <a:rect b="b" l="l" r="r" t="t"/>
                <a:pathLst>
                  <a:path extrusionOk="0" h="2236" w="2269">
                    <a:moveTo>
                      <a:pt x="1134" y="1"/>
                    </a:moveTo>
                    <a:cubicBezTo>
                      <a:pt x="500" y="1"/>
                      <a:pt x="0" y="501"/>
                      <a:pt x="0" y="1101"/>
                    </a:cubicBezTo>
                    <a:cubicBezTo>
                      <a:pt x="0" y="1735"/>
                      <a:pt x="500" y="2236"/>
                      <a:pt x="1134" y="2236"/>
                    </a:cubicBezTo>
                    <a:cubicBezTo>
                      <a:pt x="1768" y="2236"/>
                      <a:pt x="2268" y="1735"/>
                      <a:pt x="2268" y="1101"/>
                    </a:cubicBezTo>
                    <a:cubicBezTo>
                      <a:pt x="2268" y="501"/>
                      <a:pt x="1768" y="1"/>
                      <a:pt x="1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2650635" y="3027163"/>
                <a:ext cx="88252" cy="86930"/>
              </a:xfrm>
              <a:custGeom>
                <a:rect b="b" l="l" r="r" t="t"/>
                <a:pathLst>
                  <a:path extrusionOk="0" h="2236" w="2270">
                    <a:moveTo>
                      <a:pt x="1135" y="1"/>
                    </a:moveTo>
                    <a:cubicBezTo>
                      <a:pt x="501" y="1"/>
                      <a:pt x="1" y="501"/>
                      <a:pt x="1" y="1101"/>
                    </a:cubicBezTo>
                    <a:cubicBezTo>
                      <a:pt x="1" y="1735"/>
                      <a:pt x="501" y="2236"/>
                      <a:pt x="1135" y="2236"/>
                    </a:cubicBezTo>
                    <a:cubicBezTo>
                      <a:pt x="1769" y="2236"/>
                      <a:pt x="2269" y="1735"/>
                      <a:pt x="2269" y="1101"/>
                    </a:cubicBezTo>
                    <a:cubicBezTo>
                      <a:pt x="2269" y="501"/>
                      <a:pt x="1736" y="1"/>
                      <a:pt x="11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2786822" y="3027163"/>
                <a:ext cx="88213" cy="86930"/>
              </a:xfrm>
              <a:custGeom>
                <a:rect b="b" l="l" r="r" t="t"/>
                <a:pathLst>
                  <a:path extrusionOk="0" h="2236" w="2269">
                    <a:moveTo>
                      <a:pt x="1135" y="1"/>
                    </a:moveTo>
                    <a:cubicBezTo>
                      <a:pt x="501" y="1"/>
                      <a:pt x="0" y="501"/>
                      <a:pt x="0" y="1101"/>
                    </a:cubicBezTo>
                    <a:cubicBezTo>
                      <a:pt x="0" y="1735"/>
                      <a:pt x="501" y="2236"/>
                      <a:pt x="1135" y="2236"/>
                    </a:cubicBezTo>
                    <a:cubicBezTo>
                      <a:pt x="1768" y="2236"/>
                      <a:pt x="2269" y="1735"/>
                      <a:pt x="2269" y="1101"/>
                    </a:cubicBezTo>
                    <a:cubicBezTo>
                      <a:pt x="2269" y="501"/>
                      <a:pt x="1768" y="1"/>
                      <a:pt x="11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 name="Google Shape;94;p13"/>
          <p:cNvSpPr txBox="1"/>
          <p:nvPr/>
        </p:nvSpPr>
        <p:spPr>
          <a:xfrm>
            <a:off x="616775" y="3039900"/>
            <a:ext cx="1343700" cy="2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Group 5</a:t>
            </a:r>
            <a:endParaRPr>
              <a:latin typeface="Source Code Pro"/>
              <a:ea typeface="Source Code Pro"/>
              <a:cs typeface="Source Code Pro"/>
              <a:sym typeface="Source Code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7" name="Shape 177"/>
        <p:cNvGrpSpPr/>
        <p:nvPr/>
      </p:nvGrpSpPr>
      <p:grpSpPr>
        <a:xfrm>
          <a:off x="0" y="0"/>
          <a:ext cx="0" cy="0"/>
          <a:chOff x="0" y="0"/>
          <a:chExt cx="0" cy="0"/>
        </a:xfrm>
      </p:grpSpPr>
      <p:pic>
        <p:nvPicPr>
          <p:cNvPr id="178" name="Google Shape;178;p22"/>
          <p:cNvPicPr preferRelativeResize="0"/>
          <p:nvPr/>
        </p:nvPicPr>
        <p:blipFill>
          <a:blip r:embed="rId3">
            <a:alphaModFix/>
          </a:blip>
          <a:stretch>
            <a:fillRect/>
          </a:stretch>
        </p:blipFill>
        <p:spPr>
          <a:xfrm>
            <a:off x="801275" y="2580800"/>
            <a:ext cx="7365776" cy="511700"/>
          </a:xfrm>
          <a:prstGeom prst="rect">
            <a:avLst/>
          </a:prstGeom>
          <a:noFill/>
          <a:ln>
            <a:noFill/>
          </a:ln>
        </p:spPr>
      </p:pic>
      <p:pic>
        <p:nvPicPr>
          <p:cNvPr id="179" name="Google Shape;179;p22"/>
          <p:cNvPicPr preferRelativeResize="0"/>
          <p:nvPr/>
        </p:nvPicPr>
        <p:blipFill>
          <a:blip r:embed="rId4">
            <a:alphaModFix/>
          </a:blip>
          <a:stretch>
            <a:fillRect/>
          </a:stretch>
        </p:blipFill>
        <p:spPr>
          <a:xfrm>
            <a:off x="1029950" y="1795200"/>
            <a:ext cx="6955575" cy="438640"/>
          </a:xfrm>
          <a:prstGeom prst="rect">
            <a:avLst/>
          </a:prstGeom>
          <a:noFill/>
          <a:ln>
            <a:noFill/>
          </a:ln>
        </p:spPr>
      </p:pic>
      <p:sp>
        <p:nvSpPr>
          <p:cNvPr id="180" name="Google Shape;180;p22"/>
          <p:cNvSpPr txBox="1"/>
          <p:nvPr/>
        </p:nvSpPr>
        <p:spPr>
          <a:xfrm>
            <a:off x="801275" y="541700"/>
            <a:ext cx="2396100" cy="8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Source Code Pro"/>
                <a:ea typeface="Source Code Pro"/>
                <a:cs typeface="Source Code Pro"/>
                <a:sym typeface="Source Code Pro"/>
              </a:rPr>
              <a:t>EPOCH</a:t>
            </a:r>
            <a:endParaRPr sz="3200">
              <a:solidFill>
                <a:schemeClr val="dk1"/>
              </a:solidFill>
              <a:latin typeface="Source Code Pro"/>
              <a:ea typeface="Source Code Pro"/>
              <a:cs typeface="Source Code Pro"/>
              <a:sym typeface="Source Code Pro"/>
            </a:endParaRPr>
          </a:p>
        </p:txBody>
      </p:sp>
      <p:sp>
        <p:nvSpPr>
          <p:cNvPr id="181" name="Google Shape;181;p22"/>
          <p:cNvSpPr/>
          <p:nvPr/>
        </p:nvSpPr>
        <p:spPr>
          <a:xfrm>
            <a:off x="2235925" y="602750"/>
            <a:ext cx="709800" cy="587700"/>
          </a:xfrm>
          <a:prstGeom prst="star5">
            <a:avLst>
              <a:gd fmla="val 19098" name="adj"/>
              <a:gd fmla="val 105146" name="hf"/>
              <a:gd fmla="val 110557" name="vf"/>
            </a:avLst>
          </a:prstGeom>
          <a:solidFill>
            <a:schemeClr val="lt2"/>
          </a:solidFill>
          <a:ln cap="flat" cmpd="sng" w="9525">
            <a:solidFill>
              <a:srgbClr val="1A1A1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Lato"/>
              <a:ea typeface="Lato"/>
              <a:cs typeface="Lato"/>
              <a:sym typeface="Lato"/>
            </a:endParaRPr>
          </a:p>
        </p:txBody>
      </p:sp>
      <p:sp>
        <p:nvSpPr>
          <p:cNvPr id="182" name="Google Shape;182;p22"/>
          <p:cNvSpPr txBox="1"/>
          <p:nvPr/>
        </p:nvSpPr>
        <p:spPr>
          <a:xfrm>
            <a:off x="2396056" y="724706"/>
            <a:ext cx="4044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FF0000"/>
                </a:solidFill>
                <a:latin typeface="Lato"/>
                <a:ea typeface="Lato"/>
                <a:cs typeface="Lato"/>
                <a:sym typeface="Lato"/>
              </a:rPr>
              <a:t>#5</a:t>
            </a:r>
            <a:endParaRPr sz="1300">
              <a:solidFill>
                <a:srgbClr val="FF0000"/>
              </a:solidFill>
              <a:latin typeface="Lato"/>
              <a:ea typeface="Lato"/>
              <a:cs typeface="Lato"/>
              <a:sym typeface="Lato"/>
            </a:endParaRPr>
          </a:p>
        </p:txBody>
      </p:sp>
      <p:pic>
        <p:nvPicPr>
          <p:cNvPr id="183" name="Google Shape;183;p22"/>
          <p:cNvPicPr preferRelativeResize="0"/>
          <p:nvPr/>
        </p:nvPicPr>
        <p:blipFill>
          <a:blip r:embed="rId5">
            <a:alphaModFix/>
          </a:blip>
          <a:stretch>
            <a:fillRect/>
          </a:stretch>
        </p:blipFill>
        <p:spPr>
          <a:xfrm>
            <a:off x="684450" y="3483150"/>
            <a:ext cx="7553005" cy="438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 name="Shape 187"/>
        <p:cNvGrpSpPr/>
        <p:nvPr/>
      </p:nvGrpSpPr>
      <p:grpSpPr>
        <a:xfrm>
          <a:off x="0" y="0"/>
          <a:ext cx="0" cy="0"/>
          <a:chOff x="0" y="0"/>
          <a:chExt cx="0" cy="0"/>
        </a:xfrm>
      </p:grpSpPr>
      <p:pic>
        <p:nvPicPr>
          <p:cNvPr id="188" name="Google Shape;188;p23"/>
          <p:cNvPicPr preferRelativeResize="0"/>
          <p:nvPr/>
        </p:nvPicPr>
        <p:blipFill>
          <a:blip r:embed="rId3">
            <a:alphaModFix/>
          </a:blip>
          <a:stretch>
            <a:fillRect/>
          </a:stretch>
        </p:blipFill>
        <p:spPr>
          <a:xfrm>
            <a:off x="773825" y="3485225"/>
            <a:ext cx="7464325" cy="618665"/>
          </a:xfrm>
          <a:prstGeom prst="rect">
            <a:avLst/>
          </a:prstGeom>
          <a:noFill/>
          <a:ln>
            <a:noFill/>
          </a:ln>
        </p:spPr>
      </p:pic>
      <p:pic>
        <p:nvPicPr>
          <p:cNvPr id="189" name="Google Shape;189;p23"/>
          <p:cNvPicPr preferRelativeResize="0"/>
          <p:nvPr/>
        </p:nvPicPr>
        <p:blipFill>
          <a:blip r:embed="rId4">
            <a:alphaModFix/>
          </a:blip>
          <a:stretch>
            <a:fillRect/>
          </a:stretch>
        </p:blipFill>
        <p:spPr>
          <a:xfrm>
            <a:off x="773813" y="2621850"/>
            <a:ext cx="7568075" cy="465077"/>
          </a:xfrm>
          <a:prstGeom prst="rect">
            <a:avLst/>
          </a:prstGeom>
          <a:noFill/>
          <a:ln>
            <a:noFill/>
          </a:ln>
        </p:spPr>
      </p:pic>
      <p:pic>
        <p:nvPicPr>
          <p:cNvPr id="190" name="Google Shape;190;p23"/>
          <p:cNvPicPr preferRelativeResize="0"/>
          <p:nvPr/>
        </p:nvPicPr>
        <p:blipFill>
          <a:blip r:embed="rId5">
            <a:alphaModFix/>
          </a:blip>
          <a:stretch>
            <a:fillRect/>
          </a:stretch>
        </p:blipFill>
        <p:spPr>
          <a:xfrm>
            <a:off x="877550" y="1776180"/>
            <a:ext cx="7360608" cy="511700"/>
          </a:xfrm>
          <a:prstGeom prst="rect">
            <a:avLst/>
          </a:prstGeom>
          <a:noFill/>
          <a:ln>
            <a:noFill/>
          </a:ln>
        </p:spPr>
      </p:pic>
      <p:sp>
        <p:nvSpPr>
          <p:cNvPr id="191" name="Google Shape;191;p23"/>
          <p:cNvSpPr txBox="1"/>
          <p:nvPr/>
        </p:nvSpPr>
        <p:spPr>
          <a:xfrm>
            <a:off x="801275" y="541700"/>
            <a:ext cx="2396100" cy="8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Source Code Pro"/>
                <a:ea typeface="Source Code Pro"/>
                <a:cs typeface="Source Code Pro"/>
                <a:sym typeface="Source Code Pro"/>
              </a:rPr>
              <a:t>EPOCH</a:t>
            </a:r>
            <a:endParaRPr sz="3200">
              <a:solidFill>
                <a:schemeClr val="dk1"/>
              </a:solidFill>
              <a:latin typeface="Source Code Pro"/>
              <a:ea typeface="Source Code Pro"/>
              <a:cs typeface="Source Code Pro"/>
              <a:sym typeface="Source Code Pro"/>
            </a:endParaRPr>
          </a:p>
        </p:txBody>
      </p:sp>
      <p:sp>
        <p:nvSpPr>
          <p:cNvPr id="192" name="Google Shape;192;p23"/>
          <p:cNvSpPr/>
          <p:nvPr/>
        </p:nvSpPr>
        <p:spPr>
          <a:xfrm>
            <a:off x="2235925" y="602750"/>
            <a:ext cx="709800" cy="587700"/>
          </a:xfrm>
          <a:prstGeom prst="star5">
            <a:avLst>
              <a:gd fmla="val 19098" name="adj"/>
              <a:gd fmla="val 105146" name="hf"/>
              <a:gd fmla="val 110557" name="vf"/>
            </a:avLst>
          </a:prstGeom>
          <a:solidFill>
            <a:schemeClr val="lt2"/>
          </a:solidFill>
          <a:ln cap="flat" cmpd="sng" w="9525">
            <a:solidFill>
              <a:srgbClr val="1A1A1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Lato"/>
              <a:ea typeface="Lato"/>
              <a:cs typeface="Lato"/>
              <a:sym typeface="Lato"/>
            </a:endParaRPr>
          </a:p>
        </p:txBody>
      </p:sp>
      <p:sp>
        <p:nvSpPr>
          <p:cNvPr id="193" name="Google Shape;193;p23"/>
          <p:cNvSpPr txBox="1"/>
          <p:nvPr/>
        </p:nvSpPr>
        <p:spPr>
          <a:xfrm>
            <a:off x="2396056" y="724706"/>
            <a:ext cx="4044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FF0000"/>
                </a:solidFill>
                <a:latin typeface="Lato"/>
                <a:ea typeface="Lato"/>
                <a:cs typeface="Lato"/>
                <a:sym typeface="Lato"/>
              </a:rPr>
              <a:t>#9</a:t>
            </a:r>
            <a:endParaRPr sz="1300">
              <a:solidFill>
                <a:srgbClr val="FF0000"/>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7" name="Shape 197"/>
        <p:cNvGrpSpPr/>
        <p:nvPr/>
      </p:nvGrpSpPr>
      <p:grpSpPr>
        <a:xfrm>
          <a:off x="0" y="0"/>
          <a:ext cx="0" cy="0"/>
          <a:chOff x="0" y="0"/>
          <a:chExt cx="0" cy="0"/>
        </a:xfrm>
      </p:grpSpPr>
      <p:pic>
        <p:nvPicPr>
          <p:cNvPr id="198" name="Google Shape;198;p24"/>
          <p:cNvPicPr preferRelativeResize="0"/>
          <p:nvPr/>
        </p:nvPicPr>
        <p:blipFill>
          <a:blip r:embed="rId3">
            <a:alphaModFix/>
          </a:blip>
          <a:stretch>
            <a:fillRect/>
          </a:stretch>
        </p:blipFill>
        <p:spPr>
          <a:xfrm>
            <a:off x="801275" y="3526350"/>
            <a:ext cx="7634000" cy="435851"/>
          </a:xfrm>
          <a:prstGeom prst="rect">
            <a:avLst/>
          </a:prstGeom>
          <a:noFill/>
          <a:ln>
            <a:noFill/>
          </a:ln>
        </p:spPr>
      </p:pic>
      <p:pic>
        <p:nvPicPr>
          <p:cNvPr id="199" name="Google Shape;199;p24"/>
          <p:cNvPicPr preferRelativeResize="0"/>
          <p:nvPr/>
        </p:nvPicPr>
        <p:blipFill>
          <a:blip r:embed="rId4">
            <a:alphaModFix/>
          </a:blip>
          <a:stretch>
            <a:fillRect/>
          </a:stretch>
        </p:blipFill>
        <p:spPr>
          <a:xfrm>
            <a:off x="801275" y="2660455"/>
            <a:ext cx="7634011" cy="511700"/>
          </a:xfrm>
          <a:prstGeom prst="rect">
            <a:avLst/>
          </a:prstGeom>
          <a:noFill/>
          <a:ln>
            <a:noFill/>
          </a:ln>
        </p:spPr>
      </p:pic>
      <p:pic>
        <p:nvPicPr>
          <p:cNvPr id="200" name="Google Shape;200;p24"/>
          <p:cNvPicPr preferRelativeResize="0"/>
          <p:nvPr/>
        </p:nvPicPr>
        <p:blipFill>
          <a:blip r:embed="rId5">
            <a:alphaModFix/>
          </a:blip>
          <a:stretch>
            <a:fillRect/>
          </a:stretch>
        </p:blipFill>
        <p:spPr>
          <a:xfrm>
            <a:off x="1029950" y="1757129"/>
            <a:ext cx="7049233" cy="549125"/>
          </a:xfrm>
          <a:prstGeom prst="rect">
            <a:avLst/>
          </a:prstGeom>
          <a:noFill/>
          <a:ln>
            <a:noFill/>
          </a:ln>
        </p:spPr>
      </p:pic>
      <p:sp>
        <p:nvSpPr>
          <p:cNvPr id="201" name="Google Shape;201;p24"/>
          <p:cNvSpPr txBox="1"/>
          <p:nvPr/>
        </p:nvSpPr>
        <p:spPr>
          <a:xfrm>
            <a:off x="801275" y="541700"/>
            <a:ext cx="2396100" cy="8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Source Code Pro"/>
                <a:ea typeface="Source Code Pro"/>
                <a:cs typeface="Source Code Pro"/>
                <a:sym typeface="Source Code Pro"/>
              </a:rPr>
              <a:t>EPOCH</a:t>
            </a:r>
            <a:endParaRPr sz="3200">
              <a:solidFill>
                <a:schemeClr val="dk1"/>
              </a:solidFill>
              <a:latin typeface="Source Code Pro"/>
              <a:ea typeface="Source Code Pro"/>
              <a:cs typeface="Source Code Pro"/>
              <a:sym typeface="Source Code Pro"/>
            </a:endParaRPr>
          </a:p>
        </p:txBody>
      </p:sp>
      <p:sp>
        <p:nvSpPr>
          <p:cNvPr id="202" name="Google Shape;202;p24"/>
          <p:cNvSpPr/>
          <p:nvPr/>
        </p:nvSpPr>
        <p:spPr>
          <a:xfrm>
            <a:off x="2235925" y="602750"/>
            <a:ext cx="709800" cy="587700"/>
          </a:xfrm>
          <a:prstGeom prst="star5">
            <a:avLst>
              <a:gd fmla="val 19098" name="adj"/>
              <a:gd fmla="val 105146" name="hf"/>
              <a:gd fmla="val 110557" name="vf"/>
            </a:avLst>
          </a:prstGeom>
          <a:solidFill>
            <a:schemeClr val="lt2"/>
          </a:solidFill>
          <a:ln cap="flat" cmpd="sng" w="9525">
            <a:solidFill>
              <a:srgbClr val="1A1A1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Lato"/>
              <a:ea typeface="Lato"/>
              <a:cs typeface="Lato"/>
              <a:sym typeface="Lato"/>
            </a:endParaRPr>
          </a:p>
        </p:txBody>
      </p:sp>
      <p:sp>
        <p:nvSpPr>
          <p:cNvPr id="203" name="Google Shape;203;p24"/>
          <p:cNvSpPr txBox="1"/>
          <p:nvPr/>
        </p:nvSpPr>
        <p:spPr>
          <a:xfrm>
            <a:off x="2350373" y="724700"/>
            <a:ext cx="5496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FF0000"/>
                </a:solidFill>
                <a:latin typeface="Lato"/>
                <a:ea typeface="Lato"/>
                <a:cs typeface="Lato"/>
                <a:sym typeface="Lato"/>
              </a:rPr>
              <a:t>#13</a:t>
            </a:r>
            <a:endParaRPr sz="1300">
              <a:solidFill>
                <a:srgbClr val="FF0000"/>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5"/>
          <p:cNvSpPr txBox="1"/>
          <p:nvPr>
            <p:ph type="title"/>
          </p:nvPr>
        </p:nvSpPr>
        <p:spPr>
          <a:xfrm>
            <a:off x="720000" y="302365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9900"/>
                </a:solidFill>
              </a:rPr>
              <a:t>&lt;/</a:t>
            </a:r>
            <a:r>
              <a:rPr lang="en"/>
              <a:t>Discussion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6"/>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Modern Automatic Speech Recognition (ASR) Methods</a:t>
            </a:r>
            <a:endParaRPr sz="2300"/>
          </a:p>
        </p:txBody>
      </p:sp>
      <p:pic>
        <p:nvPicPr>
          <p:cNvPr id="214" name="Google Shape;214;p26"/>
          <p:cNvPicPr preferRelativeResize="0"/>
          <p:nvPr/>
        </p:nvPicPr>
        <p:blipFill>
          <a:blip r:embed="rId3">
            <a:alphaModFix/>
          </a:blip>
          <a:stretch>
            <a:fillRect/>
          </a:stretch>
        </p:blipFill>
        <p:spPr>
          <a:xfrm>
            <a:off x="664313" y="1288525"/>
            <a:ext cx="7815376" cy="3212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27"/>
          <p:cNvPicPr preferRelativeResize="0"/>
          <p:nvPr/>
        </p:nvPicPr>
        <p:blipFill>
          <a:blip r:embed="rId3">
            <a:alphaModFix/>
          </a:blip>
          <a:stretch>
            <a:fillRect/>
          </a:stretch>
        </p:blipFill>
        <p:spPr>
          <a:xfrm>
            <a:off x="483863" y="152400"/>
            <a:ext cx="8176287" cy="48387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8"/>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rPr>
              <a:t>&lt;/</a:t>
            </a:r>
            <a:r>
              <a:rPr lang="en"/>
              <a:t>Conclusion</a:t>
            </a:r>
            <a:endParaRPr/>
          </a:p>
        </p:txBody>
      </p:sp>
      <p:sp>
        <p:nvSpPr>
          <p:cNvPr id="225" name="Google Shape;225;p28"/>
          <p:cNvSpPr txBox="1"/>
          <p:nvPr/>
        </p:nvSpPr>
        <p:spPr>
          <a:xfrm>
            <a:off x="987625" y="1505900"/>
            <a:ext cx="7236000" cy="29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t/>
            </a:r>
            <a:endParaRPr>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t/>
            </a:r>
            <a:endParaRPr>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t/>
            </a:r>
            <a:endParaRPr>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a:solidFill>
                  <a:schemeClr val="dk1"/>
                </a:solidFill>
                <a:latin typeface="Source Code Pro"/>
                <a:ea typeface="Source Code Pro"/>
                <a:cs typeface="Source Code Pro"/>
                <a:sym typeface="Source Code Pro"/>
              </a:rPr>
              <a:t>Assistive Technology</a:t>
            </a:r>
            <a:endParaRPr>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t/>
            </a:r>
            <a:endParaRPr>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a:solidFill>
                  <a:schemeClr val="dk1"/>
                </a:solidFill>
                <a:latin typeface="Source Code Pro"/>
                <a:ea typeface="Source Code Pro"/>
                <a:cs typeface="Source Code Pro"/>
                <a:sym typeface="Source Code Pro"/>
              </a:rPr>
              <a:t>Learned more about AI… </a:t>
            </a:r>
            <a:endParaRPr>
              <a:solidFill>
                <a:schemeClr val="dk1"/>
              </a:solidFill>
              <a:latin typeface="Source Code Pro"/>
              <a:ea typeface="Source Code Pro"/>
              <a:cs typeface="Source Code Pro"/>
              <a:sym typeface="Source Code Pro"/>
            </a:endParaRPr>
          </a:p>
          <a:p>
            <a:pPr indent="-317500" lvl="0" marL="457200" rtl="0" algn="l">
              <a:spcBef>
                <a:spcPts val="0"/>
              </a:spcBef>
              <a:spcAft>
                <a:spcPts val="0"/>
              </a:spcAft>
              <a:buClr>
                <a:schemeClr val="dk1"/>
              </a:buClr>
              <a:buSzPts val="1400"/>
              <a:buFont typeface="Source Code Pro"/>
              <a:buChar char="-"/>
            </a:pPr>
            <a:r>
              <a:rPr lang="en">
                <a:solidFill>
                  <a:schemeClr val="dk1"/>
                </a:solidFill>
                <a:latin typeface="Source Code Pro"/>
                <a:ea typeface="Source Code Pro"/>
                <a:cs typeface="Source Code Pro"/>
                <a:sym typeface="Source Code Pro"/>
              </a:rPr>
              <a:t>The “AI Process”</a:t>
            </a:r>
            <a:endParaRPr>
              <a:solidFill>
                <a:schemeClr val="dk1"/>
              </a:solidFill>
              <a:latin typeface="Source Code Pro"/>
              <a:ea typeface="Source Code Pro"/>
              <a:cs typeface="Source Code Pro"/>
              <a:sym typeface="Source Code Pro"/>
            </a:endParaRPr>
          </a:p>
          <a:p>
            <a:pPr indent="-317500" lvl="0" marL="457200" rtl="0" algn="l">
              <a:spcBef>
                <a:spcPts val="0"/>
              </a:spcBef>
              <a:spcAft>
                <a:spcPts val="0"/>
              </a:spcAft>
              <a:buClr>
                <a:schemeClr val="dk1"/>
              </a:buClr>
              <a:buSzPts val="1400"/>
              <a:buFont typeface="Source Code Pro"/>
              <a:buChar char="-"/>
            </a:pPr>
            <a:r>
              <a:rPr lang="en">
                <a:solidFill>
                  <a:schemeClr val="dk1"/>
                </a:solidFill>
                <a:latin typeface="Source Code Pro"/>
                <a:ea typeface="Source Code Pro"/>
                <a:cs typeface="Source Code Pro"/>
                <a:sym typeface="Source Code Pro"/>
              </a:rPr>
              <a:t>Software</a:t>
            </a:r>
            <a:endParaRPr>
              <a:solidFill>
                <a:schemeClr val="dk1"/>
              </a:solidFill>
              <a:latin typeface="Source Code Pro"/>
              <a:ea typeface="Source Code Pro"/>
              <a:cs typeface="Source Code Pro"/>
              <a:sym typeface="Source Code Pro"/>
            </a:endParaRPr>
          </a:p>
          <a:p>
            <a:pPr indent="-317500" lvl="0" marL="457200" rtl="0" algn="l">
              <a:spcBef>
                <a:spcPts val="0"/>
              </a:spcBef>
              <a:spcAft>
                <a:spcPts val="0"/>
              </a:spcAft>
              <a:buClr>
                <a:schemeClr val="dk1"/>
              </a:buClr>
              <a:buSzPts val="1400"/>
              <a:buFont typeface="Source Code Pro"/>
              <a:buChar char="-"/>
            </a:pPr>
            <a:r>
              <a:rPr lang="en">
                <a:solidFill>
                  <a:schemeClr val="dk1"/>
                </a:solidFill>
                <a:latin typeface="Source Code Pro"/>
                <a:ea typeface="Source Code Pro"/>
                <a:cs typeface="Source Code Pro"/>
                <a:sym typeface="Source Code Pro"/>
              </a:rPr>
              <a:t>Architecture</a:t>
            </a:r>
            <a:endParaRPr>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t/>
            </a:r>
            <a:endParaRPr>
              <a:solidFill>
                <a:schemeClr val="dk1"/>
              </a:solidFill>
              <a:latin typeface="Source Code Pro"/>
              <a:ea typeface="Source Code Pro"/>
              <a:cs typeface="Source Code Pro"/>
              <a:sym typeface="Source Code Pro"/>
            </a:endParaRPr>
          </a:p>
          <a:p>
            <a:pPr indent="0" lvl="0" marL="0" rtl="0" algn="l">
              <a:spcBef>
                <a:spcPts val="0"/>
              </a:spcBef>
              <a:spcAft>
                <a:spcPts val="0"/>
              </a:spcAft>
              <a:buNone/>
            </a:pPr>
            <a:r>
              <a:rPr lang="en">
                <a:solidFill>
                  <a:schemeClr val="dk1"/>
                </a:solidFill>
                <a:latin typeface="Source Code Pro"/>
                <a:ea typeface="Source Code Pro"/>
                <a:cs typeface="Source Code Pro"/>
                <a:sym typeface="Source Code Pro"/>
              </a:rPr>
              <a:t>Point of Reference</a:t>
            </a:r>
            <a:endParaRPr>
              <a:solidFill>
                <a:schemeClr val="dk1"/>
              </a:solidFill>
              <a:latin typeface="Source Code Pro"/>
              <a:ea typeface="Source Code Pro"/>
              <a:cs typeface="Source Code Pro"/>
              <a:sym typeface="Source Code Pro"/>
            </a:endParaRPr>
          </a:p>
        </p:txBody>
      </p:sp>
      <p:sp>
        <p:nvSpPr>
          <p:cNvPr id="226" name="Google Shape;226;p28"/>
          <p:cNvSpPr txBox="1"/>
          <p:nvPr/>
        </p:nvSpPr>
        <p:spPr>
          <a:xfrm>
            <a:off x="987625" y="1505900"/>
            <a:ext cx="36084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Source Code Pro"/>
                <a:ea typeface="Source Code Pro"/>
                <a:cs typeface="Source Code Pro"/>
                <a:sym typeface="Source Code Pro"/>
              </a:rPr>
              <a:t>Implementation is more difficult than it seems!</a:t>
            </a:r>
            <a:endParaRPr>
              <a:solidFill>
                <a:schemeClr val="dk1"/>
              </a:solidFill>
              <a:latin typeface="Source Code Pro"/>
              <a:ea typeface="Source Code Pro"/>
              <a:cs typeface="Source Code Pro"/>
              <a:sym typeface="Source Code Pro"/>
            </a:endParaRPr>
          </a:p>
        </p:txBody>
      </p:sp>
      <p:pic>
        <p:nvPicPr>
          <p:cNvPr id="227" name="Google Shape;227;p28"/>
          <p:cNvPicPr preferRelativeResize="0"/>
          <p:nvPr/>
        </p:nvPicPr>
        <p:blipFill>
          <a:blip r:embed="rId3">
            <a:alphaModFix/>
          </a:blip>
          <a:stretch>
            <a:fillRect/>
          </a:stretch>
        </p:blipFill>
        <p:spPr>
          <a:xfrm>
            <a:off x="4945600" y="2081900"/>
            <a:ext cx="3414924" cy="2399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9"/>
          <p:cNvSpPr txBox="1"/>
          <p:nvPr>
            <p:ph type="ctrTitle"/>
          </p:nvPr>
        </p:nvSpPr>
        <p:spPr>
          <a:xfrm>
            <a:off x="2062200" y="1803525"/>
            <a:ext cx="5019600" cy="180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100"/>
              <a:t>Thank You!</a:t>
            </a:r>
            <a:endParaRPr sz="5100"/>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4"/>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FF"/>
                </a:solidFill>
              </a:rPr>
              <a:t>&lt;/</a:t>
            </a:r>
            <a:r>
              <a:rPr lang="en"/>
              <a:t>Introduction</a:t>
            </a:r>
            <a:endParaRPr/>
          </a:p>
        </p:txBody>
      </p:sp>
      <p:pic>
        <p:nvPicPr>
          <p:cNvPr id="100" name="Google Shape;100;p14"/>
          <p:cNvPicPr preferRelativeResize="0"/>
          <p:nvPr/>
        </p:nvPicPr>
        <p:blipFill>
          <a:blip r:embed="rId3">
            <a:alphaModFix/>
          </a:blip>
          <a:stretch>
            <a:fillRect/>
          </a:stretch>
        </p:blipFill>
        <p:spPr>
          <a:xfrm>
            <a:off x="4781400" y="1564450"/>
            <a:ext cx="3171548" cy="2113849"/>
          </a:xfrm>
          <a:prstGeom prst="rect">
            <a:avLst/>
          </a:prstGeom>
          <a:noFill/>
          <a:ln>
            <a:noFill/>
          </a:ln>
        </p:spPr>
      </p:pic>
      <p:pic>
        <p:nvPicPr>
          <p:cNvPr id="101" name="Google Shape;101;p14"/>
          <p:cNvPicPr preferRelativeResize="0"/>
          <p:nvPr/>
        </p:nvPicPr>
        <p:blipFill>
          <a:blip r:embed="rId4">
            <a:alphaModFix/>
          </a:blip>
          <a:stretch>
            <a:fillRect/>
          </a:stretch>
        </p:blipFill>
        <p:spPr>
          <a:xfrm>
            <a:off x="480525" y="1434700"/>
            <a:ext cx="2480826" cy="1296225"/>
          </a:xfrm>
          <a:prstGeom prst="rect">
            <a:avLst/>
          </a:prstGeom>
          <a:noFill/>
          <a:ln>
            <a:noFill/>
          </a:ln>
        </p:spPr>
      </p:pic>
      <p:pic>
        <p:nvPicPr>
          <p:cNvPr id="102" name="Google Shape;102;p14"/>
          <p:cNvPicPr preferRelativeResize="0"/>
          <p:nvPr/>
        </p:nvPicPr>
        <p:blipFill rotWithShape="1">
          <a:blip r:embed="rId5">
            <a:alphaModFix/>
          </a:blip>
          <a:srcRect b="0" l="12457" r="12405" t="0"/>
          <a:stretch/>
        </p:blipFill>
        <p:spPr>
          <a:xfrm>
            <a:off x="3031938" y="1964225"/>
            <a:ext cx="1678876" cy="576000"/>
          </a:xfrm>
          <a:prstGeom prst="rect">
            <a:avLst/>
          </a:prstGeom>
          <a:noFill/>
          <a:ln>
            <a:noFill/>
          </a:ln>
        </p:spPr>
      </p:pic>
      <p:pic>
        <p:nvPicPr>
          <p:cNvPr id="103" name="Google Shape;103;p14"/>
          <p:cNvPicPr preferRelativeResize="0"/>
          <p:nvPr/>
        </p:nvPicPr>
        <p:blipFill>
          <a:blip r:embed="rId6">
            <a:alphaModFix/>
          </a:blip>
          <a:stretch>
            <a:fillRect/>
          </a:stretch>
        </p:blipFill>
        <p:spPr>
          <a:xfrm>
            <a:off x="1051175" y="2968575"/>
            <a:ext cx="3001025" cy="1465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5"/>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EC3A3B"/>
                </a:solidFill>
              </a:rPr>
              <a:t>&lt;/</a:t>
            </a:r>
            <a:r>
              <a:rPr lang="en"/>
              <a:t>Background</a:t>
            </a:r>
            <a:endParaRPr/>
          </a:p>
        </p:txBody>
      </p:sp>
      <p:pic>
        <p:nvPicPr>
          <p:cNvPr id="109" name="Google Shape;109;p15"/>
          <p:cNvPicPr preferRelativeResize="0"/>
          <p:nvPr/>
        </p:nvPicPr>
        <p:blipFill rotWithShape="1">
          <a:blip r:embed="rId3">
            <a:alphaModFix/>
          </a:blip>
          <a:srcRect b="44561" l="0" r="4589" t="0"/>
          <a:stretch/>
        </p:blipFill>
        <p:spPr>
          <a:xfrm>
            <a:off x="4804738" y="2791375"/>
            <a:ext cx="3044150" cy="1825100"/>
          </a:xfrm>
          <a:prstGeom prst="rect">
            <a:avLst/>
          </a:prstGeom>
          <a:noFill/>
          <a:ln>
            <a:noFill/>
          </a:ln>
        </p:spPr>
      </p:pic>
      <p:pic>
        <p:nvPicPr>
          <p:cNvPr id="110" name="Google Shape;110;p15"/>
          <p:cNvPicPr preferRelativeResize="0"/>
          <p:nvPr/>
        </p:nvPicPr>
        <p:blipFill rotWithShape="1">
          <a:blip r:embed="rId4">
            <a:alphaModFix/>
          </a:blip>
          <a:srcRect b="0" l="0" r="59423" t="0"/>
          <a:stretch/>
        </p:blipFill>
        <p:spPr>
          <a:xfrm>
            <a:off x="5106666" y="606080"/>
            <a:ext cx="2440300" cy="2081791"/>
          </a:xfrm>
          <a:prstGeom prst="rect">
            <a:avLst/>
          </a:prstGeom>
          <a:noFill/>
          <a:ln>
            <a:noFill/>
          </a:ln>
        </p:spPr>
      </p:pic>
      <p:pic>
        <p:nvPicPr>
          <p:cNvPr id="111" name="Google Shape;111;p15"/>
          <p:cNvPicPr preferRelativeResize="0"/>
          <p:nvPr/>
        </p:nvPicPr>
        <p:blipFill>
          <a:blip r:embed="rId5">
            <a:alphaModFix/>
          </a:blip>
          <a:stretch>
            <a:fillRect/>
          </a:stretch>
        </p:blipFill>
        <p:spPr>
          <a:xfrm>
            <a:off x="1382275" y="1651225"/>
            <a:ext cx="2301300" cy="184104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00"/>
                </a:solidFill>
              </a:rPr>
              <a:t>&lt;/</a:t>
            </a:r>
            <a:r>
              <a:rPr lang="en"/>
              <a:t>Methodology - Data Processing</a:t>
            </a:r>
            <a:endParaRPr/>
          </a:p>
        </p:txBody>
      </p:sp>
      <p:pic>
        <p:nvPicPr>
          <p:cNvPr id="117" name="Google Shape;117;p16"/>
          <p:cNvPicPr preferRelativeResize="0"/>
          <p:nvPr/>
        </p:nvPicPr>
        <p:blipFill>
          <a:blip r:embed="rId3">
            <a:alphaModFix/>
          </a:blip>
          <a:stretch>
            <a:fillRect/>
          </a:stretch>
        </p:blipFill>
        <p:spPr>
          <a:xfrm>
            <a:off x="4240725" y="1569050"/>
            <a:ext cx="1540600" cy="1540600"/>
          </a:xfrm>
          <a:prstGeom prst="rect">
            <a:avLst/>
          </a:prstGeom>
          <a:noFill/>
          <a:ln>
            <a:noFill/>
          </a:ln>
        </p:spPr>
      </p:pic>
      <p:pic>
        <p:nvPicPr>
          <p:cNvPr id="118" name="Google Shape;118;p16"/>
          <p:cNvPicPr preferRelativeResize="0"/>
          <p:nvPr/>
        </p:nvPicPr>
        <p:blipFill rotWithShape="1">
          <a:blip r:embed="rId4">
            <a:alphaModFix/>
          </a:blip>
          <a:srcRect b="0" l="7788" r="52000" t="0"/>
          <a:stretch/>
        </p:blipFill>
        <p:spPr>
          <a:xfrm>
            <a:off x="6783100" y="2190550"/>
            <a:ext cx="1217900" cy="1514475"/>
          </a:xfrm>
          <a:prstGeom prst="rect">
            <a:avLst/>
          </a:prstGeom>
          <a:noFill/>
          <a:ln>
            <a:noFill/>
          </a:ln>
        </p:spPr>
      </p:pic>
      <p:pic>
        <p:nvPicPr>
          <p:cNvPr id="119" name="Google Shape;119;p16"/>
          <p:cNvPicPr preferRelativeResize="0"/>
          <p:nvPr/>
        </p:nvPicPr>
        <p:blipFill>
          <a:blip r:embed="rId5">
            <a:alphaModFix/>
          </a:blip>
          <a:stretch>
            <a:fillRect/>
          </a:stretch>
        </p:blipFill>
        <p:spPr>
          <a:xfrm>
            <a:off x="2060400" y="1582125"/>
            <a:ext cx="1514450" cy="1514450"/>
          </a:xfrm>
          <a:prstGeom prst="rect">
            <a:avLst/>
          </a:prstGeom>
          <a:noFill/>
          <a:ln>
            <a:noFill/>
          </a:ln>
        </p:spPr>
      </p:pic>
      <p:cxnSp>
        <p:nvCxnSpPr>
          <p:cNvPr id="120" name="Google Shape;120;p16"/>
          <p:cNvCxnSpPr/>
          <p:nvPr/>
        </p:nvCxnSpPr>
        <p:spPr>
          <a:xfrm>
            <a:off x="3574850" y="2334400"/>
            <a:ext cx="640500" cy="9900"/>
          </a:xfrm>
          <a:prstGeom prst="straightConnector1">
            <a:avLst/>
          </a:prstGeom>
          <a:noFill/>
          <a:ln cap="flat" cmpd="sng" w="38100">
            <a:solidFill>
              <a:srgbClr val="0000FF"/>
            </a:solidFill>
            <a:prstDash val="solid"/>
            <a:round/>
            <a:headEnd len="med" w="med" type="none"/>
            <a:tailEnd len="med" w="med" type="triangle"/>
          </a:ln>
        </p:spPr>
      </p:cxnSp>
      <p:cxnSp>
        <p:nvCxnSpPr>
          <p:cNvPr id="121" name="Google Shape;121;p16"/>
          <p:cNvCxnSpPr>
            <a:stCxn id="117" idx="3"/>
            <a:endCxn id="118" idx="1"/>
          </p:cNvCxnSpPr>
          <p:nvPr/>
        </p:nvCxnSpPr>
        <p:spPr>
          <a:xfrm>
            <a:off x="5781325" y="2339350"/>
            <a:ext cx="1001700" cy="608400"/>
          </a:xfrm>
          <a:prstGeom prst="straightConnector1">
            <a:avLst/>
          </a:prstGeom>
          <a:noFill/>
          <a:ln cap="flat" cmpd="sng" w="38100">
            <a:solidFill>
              <a:srgbClr val="0000FF"/>
            </a:solidFill>
            <a:prstDash val="solid"/>
            <a:round/>
            <a:headEnd len="med" w="med" type="none"/>
            <a:tailEnd len="med" w="med" type="triangle"/>
          </a:ln>
        </p:spPr>
      </p:cxnSp>
      <p:pic>
        <p:nvPicPr>
          <p:cNvPr id="122" name="Google Shape;122;p16"/>
          <p:cNvPicPr preferRelativeResize="0"/>
          <p:nvPr/>
        </p:nvPicPr>
        <p:blipFill>
          <a:blip r:embed="rId6">
            <a:alphaModFix/>
          </a:blip>
          <a:stretch>
            <a:fillRect/>
          </a:stretch>
        </p:blipFill>
        <p:spPr>
          <a:xfrm>
            <a:off x="4322978" y="3258403"/>
            <a:ext cx="1514439" cy="1514475"/>
          </a:xfrm>
          <a:prstGeom prst="rect">
            <a:avLst/>
          </a:prstGeom>
          <a:noFill/>
          <a:ln>
            <a:noFill/>
          </a:ln>
        </p:spPr>
      </p:pic>
      <p:cxnSp>
        <p:nvCxnSpPr>
          <p:cNvPr id="123" name="Google Shape;123;p16"/>
          <p:cNvCxnSpPr>
            <a:stCxn id="122" idx="3"/>
            <a:endCxn id="118" idx="1"/>
          </p:cNvCxnSpPr>
          <p:nvPr/>
        </p:nvCxnSpPr>
        <p:spPr>
          <a:xfrm flipH="1" rot="10800000">
            <a:off x="5837417" y="2947640"/>
            <a:ext cx="945600" cy="1068000"/>
          </a:xfrm>
          <a:prstGeom prst="straightConnector1">
            <a:avLst/>
          </a:prstGeom>
          <a:noFill/>
          <a:ln cap="flat" cmpd="sng" w="38100">
            <a:solidFill>
              <a:srgbClr val="0000FF"/>
            </a:solidFill>
            <a:prstDash val="solid"/>
            <a:round/>
            <a:headEnd len="med" w="med" type="none"/>
            <a:tailEnd len="med" w="med" type="triangle"/>
          </a:ln>
        </p:spPr>
      </p:cxnSp>
      <p:pic>
        <p:nvPicPr>
          <p:cNvPr id="124" name="Google Shape;124;p16"/>
          <p:cNvPicPr preferRelativeResize="0"/>
          <p:nvPr/>
        </p:nvPicPr>
        <p:blipFill>
          <a:blip r:embed="rId7">
            <a:alphaModFix/>
          </a:blip>
          <a:stretch>
            <a:fillRect/>
          </a:stretch>
        </p:blipFill>
        <p:spPr>
          <a:xfrm>
            <a:off x="179575" y="1729150"/>
            <a:ext cx="1217900" cy="1217900"/>
          </a:xfrm>
          <a:prstGeom prst="rect">
            <a:avLst/>
          </a:prstGeom>
          <a:noFill/>
          <a:ln>
            <a:noFill/>
          </a:ln>
        </p:spPr>
      </p:pic>
      <p:pic>
        <p:nvPicPr>
          <p:cNvPr id="125" name="Google Shape;125;p16"/>
          <p:cNvPicPr preferRelativeResize="0"/>
          <p:nvPr/>
        </p:nvPicPr>
        <p:blipFill rotWithShape="1">
          <a:blip r:embed="rId4">
            <a:alphaModFix/>
          </a:blip>
          <a:srcRect b="0" l="61928" r="6623" t="0"/>
          <a:stretch/>
        </p:blipFill>
        <p:spPr>
          <a:xfrm>
            <a:off x="8001000" y="2190550"/>
            <a:ext cx="952500" cy="1514475"/>
          </a:xfrm>
          <a:prstGeom prst="rect">
            <a:avLst/>
          </a:prstGeom>
          <a:noFill/>
          <a:ln>
            <a:noFill/>
          </a:ln>
        </p:spPr>
      </p:pic>
      <p:cxnSp>
        <p:nvCxnSpPr>
          <p:cNvPr id="126" name="Google Shape;126;p16"/>
          <p:cNvCxnSpPr>
            <a:stCxn id="124" idx="3"/>
            <a:endCxn id="119" idx="1"/>
          </p:cNvCxnSpPr>
          <p:nvPr/>
        </p:nvCxnSpPr>
        <p:spPr>
          <a:xfrm>
            <a:off x="1397475" y="2338100"/>
            <a:ext cx="663000" cy="1200"/>
          </a:xfrm>
          <a:prstGeom prst="straightConnector1">
            <a:avLst/>
          </a:prstGeom>
          <a:noFill/>
          <a:ln cap="flat" cmpd="sng" w="38100">
            <a:solidFill>
              <a:srgbClr val="0000FF"/>
            </a:solidFill>
            <a:prstDash val="solid"/>
            <a:round/>
            <a:headEnd len="med" w="med" type="none"/>
            <a:tailEnd len="med" w="med" type="triangle"/>
          </a:ln>
        </p:spPr>
      </p:cxnSp>
      <p:sp>
        <p:nvSpPr>
          <p:cNvPr id="127" name="Google Shape;127;p16"/>
          <p:cNvSpPr txBox="1"/>
          <p:nvPr/>
        </p:nvSpPr>
        <p:spPr>
          <a:xfrm>
            <a:off x="4261900" y="1169900"/>
            <a:ext cx="1829400" cy="21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antico"/>
                <a:ea typeface="Quantico"/>
                <a:cs typeface="Quantico"/>
                <a:sym typeface="Quantico"/>
              </a:rPr>
              <a:t>68 -&gt; 15, 25GB</a:t>
            </a:r>
            <a:endParaRPr>
              <a:solidFill>
                <a:schemeClr val="dk1"/>
              </a:solidFill>
              <a:latin typeface="Quantico"/>
              <a:ea typeface="Quantico"/>
              <a:cs typeface="Quantico"/>
              <a:sym typeface="Quantico"/>
            </a:endParaRPr>
          </a:p>
        </p:txBody>
      </p:sp>
      <p:sp>
        <p:nvSpPr>
          <p:cNvPr id="128" name="Google Shape;128;p16"/>
          <p:cNvSpPr txBox="1"/>
          <p:nvPr/>
        </p:nvSpPr>
        <p:spPr>
          <a:xfrm>
            <a:off x="4338100" y="4751300"/>
            <a:ext cx="1829400" cy="21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antico"/>
                <a:ea typeface="Quantico"/>
                <a:cs typeface="Quantico"/>
                <a:sym typeface="Quantico"/>
              </a:rPr>
              <a:t>15,000 phrases</a:t>
            </a:r>
            <a:endParaRPr>
              <a:solidFill>
                <a:schemeClr val="dk1"/>
              </a:solidFill>
              <a:latin typeface="Quantico"/>
              <a:ea typeface="Quantico"/>
              <a:cs typeface="Quantico"/>
              <a:sym typeface="Quantic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7"/>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00"/>
                </a:solidFill>
              </a:rPr>
              <a:t>&lt;/</a:t>
            </a:r>
            <a:r>
              <a:rPr lang="en"/>
              <a:t>Methodology - Transformer</a:t>
            </a:r>
            <a:endParaRPr/>
          </a:p>
        </p:txBody>
      </p:sp>
      <p:pic>
        <p:nvPicPr>
          <p:cNvPr id="134" name="Google Shape;134;p17"/>
          <p:cNvPicPr preferRelativeResize="0"/>
          <p:nvPr/>
        </p:nvPicPr>
        <p:blipFill>
          <a:blip r:embed="rId3">
            <a:alphaModFix/>
          </a:blip>
          <a:stretch>
            <a:fillRect/>
          </a:stretch>
        </p:blipFill>
        <p:spPr>
          <a:xfrm>
            <a:off x="3413476" y="1417575"/>
            <a:ext cx="2317050" cy="34138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8"/>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rPr>
              <a:t>&lt;/</a:t>
            </a:r>
            <a:r>
              <a:rPr lang="en"/>
              <a:t>Results</a:t>
            </a:r>
            <a:endParaRPr/>
          </a:p>
        </p:txBody>
      </p:sp>
      <p:pic>
        <p:nvPicPr>
          <p:cNvPr id="140" name="Google Shape;140;p18"/>
          <p:cNvPicPr preferRelativeResize="0"/>
          <p:nvPr/>
        </p:nvPicPr>
        <p:blipFill>
          <a:blip r:embed="rId3">
            <a:alphaModFix/>
          </a:blip>
          <a:stretch>
            <a:fillRect/>
          </a:stretch>
        </p:blipFill>
        <p:spPr>
          <a:xfrm>
            <a:off x="410375" y="2224750"/>
            <a:ext cx="7797076" cy="576000"/>
          </a:xfrm>
          <a:prstGeom prst="rect">
            <a:avLst/>
          </a:prstGeom>
          <a:noFill/>
          <a:ln>
            <a:noFill/>
          </a:ln>
        </p:spPr>
      </p:pic>
      <p:pic>
        <p:nvPicPr>
          <p:cNvPr id="141" name="Google Shape;141;p18"/>
          <p:cNvPicPr preferRelativeResize="0"/>
          <p:nvPr/>
        </p:nvPicPr>
        <p:blipFill rotWithShape="1">
          <a:blip r:embed="rId4">
            <a:alphaModFix/>
          </a:blip>
          <a:srcRect b="3241" l="0" r="18140" t="0"/>
          <a:stretch/>
        </p:blipFill>
        <p:spPr>
          <a:xfrm>
            <a:off x="385275" y="3043249"/>
            <a:ext cx="7796781" cy="576000"/>
          </a:xfrm>
          <a:prstGeom prst="rect">
            <a:avLst/>
          </a:prstGeom>
          <a:noFill/>
          <a:ln>
            <a:noFill/>
          </a:ln>
        </p:spPr>
      </p:pic>
      <p:pic>
        <p:nvPicPr>
          <p:cNvPr id="142" name="Google Shape;142;p18"/>
          <p:cNvPicPr preferRelativeResize="0"/>
          <p:nvPr/>
        </p:nvPicPr>
        <p:blipFill>
          <a:blip r:embed="rId5">
            <a:alphaModFix/>
          </a:blip>
          <a:stretch>
            <a:fillRect/>
          </a:stretch>
        </p:blipFill>
        <p:spPr>
          <a:xfrm>
            <a:off x="410375" y="1465225"/>
            <a:ext cx="7544196" cy="576000"/>
          </a:xfrm>
          <a:prstGeom prst="rect">
            <a:avLst/>
          </a:prstGeom>
          <a:noFill/>
          <a:ln>
            <a:noFill/>
          </a:ln>
        </p:spPr>
      </p:pic>
      <p:pic>
        <p:nvPicPr>
          <p:cNvPr id="143" name="Google Shape;143;p18"/>
          <p:cNvPicPr preferRelativeResize="0"/>
          <p:nvPr/>
        </p:nvPicPr>
        <p:blipFill>
          <a:blip r:embed="rId6">
            <a:alphaModFix/>
          </a:blip>
          <a:stretch>
            <a:fillRect/>
          </a:stretch>
        </p:blipFill>
        <p:spPr>
          <a:xfrm>
            <a:off x="410375" y="3861750"/>
            <a:ext cx="8078383" cy="576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9"/>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rPr>
              <a:t>&lt;/</a:t>
            </a:r>
            <a:r>
              <a:rPr lang="en"/>
              <a:t>Results</a:t>
            </a:r>
            <a:endParaRPr/>
          </a:p>
        </p:txBody>
      </p:sp>
      <p:pic>
        <p:nvPicPr>
          <p:cNvPr id="149" name="Google Shape;149;p19"/>
          <p:cNvPicPr preferRelativeResize="0"/>
          <p:nvPr/>
        </p:nvPicPr>
        <p:blipFill>
          <a:blip r:embed="rId3">
            <a:alphaModFix/>
          </a:blip>
          <a:stretch>
            <a:fillRect/>
          </a:stretch>
        </p:blipFill>
        <p:spPr>
          <a:xfrm>
            <a:off x="410375" y="2224750"/>
            <a:ext cx="7797076" cy="576000"/>
          </a:xfrm>
          <a:prstGeom prst="rect">
            <a:avLst/>
          </a:prstGeom>
          <a:noFill/>
          <a:ln>
            <a:noFill/>
          </a:ln>
        </p:spPr>
      </p:pic>
      <p:pic>
        <p:nvPicPr>
          <p:cNvPr id="150" name="Google Shape;150;p19"/>
          <p:cNvPicPr preferRelativeResize="0"/>
          <p:nvPr/>
        </p:nvPicPr>
        <p:blipFill rotWithShape="1">
          <a:blip r:embed="rId4">
            <a:alphaModFix/>
          </a:blip>
          <a:srcRect b="3241" l="0" r="18140" t="0"/>
          <a:stretch/>
        </p:blipFill>
        <p:spPr>
          <a:xfrm>
            <a:off x="385275" y="3043249"/>
            <a:ext cx="7796781" cy="576000"/>
          </a:xfrm>
          <a:prstGeom prst="rect">
            <a:avLst/>
          </a:prstGeom>
          <a:noFill/>
          <a:ln>
            <a:noFill/>
          </a:ln>
        </p:spPr>
      </p:pic>
      <p:pic>
        <p:nvPicPr>
          <p:cNvPr id="151" name="Google Shape;151;p19"/>
          <p:cNvPicPr preferRelativeResize="0"/>
          <p:nvPr/>
        </p:nvPicPr>
        <p:blipFill>
          <a:blip r:embed="rId5">
            <a:alphaModFix/>
          </a:blip>
          <a:stretch>
            <a:fillRect/>
          </a:stretch>
        </p:blipFill>
        <p:spPr>
          <a:xfrm>
            <a:off x="410375" y="1465225"/>
            <a:ext cx="7544196" cy="576000"/>
          </a:xfrm>
          <a:prstGeom prst="rect">
            <a:avLst/>
          </a:prstGeom>
          <a:noFill/>
          <a:ln>
            <a:noFill/>
          </a:ln>
        </p:spPr>
      </p:pic>
      <p:pic>
        <p:nvPicPr>
          <p:cNvPr id="152" name="Google Shape;152;p19"/>
          <p:cNvPicPr preferRelativeResize="0"/>
          <p:nvPr/>
        </p:nvPicPr>
        <p:blipFill>
          <a:blip r:embed="rId6">
            <a:alphaModFix/>
          </a:blip>
          <a:stretch>
            <a:fillRect/>
          </a:stretch>
        </p:blipFill>
        <p:spPr>
          <a:xfrm>
            <a:off x="410375" y="3861750"/>
            <a:ext cx="8078383" cy="576000"/>
          </a:xfrm>
          <a:prstGeom prst="rect">
            <a:avLst/>
          </a:prstGeom>
          <a:noFill/>
          <a:ln>
            <a:noFill/>
          </a:ln>
        </p:spPr>
      </p:pic>
      <p:sp>
        <p:nvSpPr>
          <p:cNvPr id="153" name="Google Shape;153;p19"/>
          <p:cNvSpPr/>
          <p:nvPr/>
        </p:nvSpPr>
        <p:spPr>
          <a:xfrm>
            <a:off x="1935450" y="2966101"/>
            <a:ext cx="808500" cy="772800"/>
          </a:xfrm>
          <a:prstGeom prst="rect">
            <a:avLst/>
          </a:prstGeom>
          <a:noFill/>
          <a:ln cap="flat" cmpd="sng" w="38100">
            <a:solidFill>
              <a:srgbClr val="EC3A3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0"/>
          <p:cNvSpPr txBox="1"/>
          <p:nvPr>
            <p:ph type="title"/>
          </p:nvPr>
        </p:nvSpPr>
        <p:spPr>
          <a:xfrm>
            <a:off x="720000" y="539500"/>
            <a:ext cx="7704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00"/>
                </a:solidFill>
              </a:rPr>
              <a:t>&lt;/</a:t>
            </a:r>
            <a:r>
              <a:rPr lang="en"/>
              <a:t>Results</a:t>
            </a:r>
            <a:endParaRPr/>
          </a:p>
        </p:txBody>
      </p:sp>
      <p:pic>
        <p:nvPicPr>
          <p:cNvPr id="159" name="Google Shape;159;p20"/>
          <p:cNvPicPr preferRelativeResize="0"/>
          <p:nvPr/>
        </p:nvPicPr>
        <p:blipFill>
          <a:blip r:embed="rId3">
            <a:alphaModFix/>
          </a:blip>
          <a:stretch>
            <a:fillRect/>
          </a:stretch>
        </p:blipFill>
        <p:spPr>
          <a:xfrm>
            <a:off x="1005100" y="1413400"/>
            <a:ext cx="3829050" cy="2790825"/>
          </a:xfrm>
          <a:prstGeom prst="rect">
            <a:avLst/>
          </a:prstGeom>
          <a:noFill/>
          <a:ln>
            <a:noFill/>
          </a:ln>
        </p:spPr>
      </p:pic>
      <p:cxnSp>
        <p:nvCxnSpPr>
          <p:cNvPr id="160" name="Google Shape;160;p20"/>
          <p:cNvCxnSpPr/>
          <p:nvPr/>
        </p:nvCxnSpPr>
        <p:spPr>
          <a:xfrm flipH="1" rot="10800000">
            <a:off x="4762500" y="2818600"/>
            <a:ext cx="886200" cy="218100"/>
          </a:xfrm>
          <a:prstGeom prst="straightConnector1">
            <a:avLst/>
          </a:prstGeom>
          <a:noFill/>
          <a:ln cap="flat" cmpd="sng" w="38100">
            <a:solidFill>
              <a:srgbClr val="EC3A3B"/>
            </a:solidFill>
            <a:prstDash val="solid"/>
            <a:round/>
            <a:headEnd len="med" w="med" type="none"/>
            <a:tailEnd len="med" w="med" type="none"/>
          </a:ln>
        </p:spPr>
      </p:cxnSp>
      <p:cxnSp>
        <p:nvCxnSpPr>
          <p:cNvPr id="161" name="Google Shape;161;p20"/>
          <p:cNvCxnSpPr/>
          <p:nvPr/>
        </p:nvCxnSpPr>
        <p:spPr>
          <a:xfrm>
            <a:off x="8514375" y="3443525"/>
            <a:ext cx="523200" cy="232500"/>
          </a:xfrm>
          <a:prstGeom prst="straightConnector1">
            <a:avLst/>
          </a:prstGeom>
          <a:noFill/>
          <a:ln cap="flat" cmpd="sng" w="9525">
            <a:solidFill>
              <a:schemeClr val="dk2"/>
            </a:solidFill>
            <a:prstDash val="solid"/>
            <a:round/>
            <a:headEnd len="med" w="med" type="none"/>
            <a:tailEnd len="med" w="med" type="none"/>
          </a:ln>
        </p:spPr>
      </p:cxnSp>
      <p:cxnSp>
        <p:nvCxnSpPr>
          <p:cNvPr id="162" name="Google Shape;162;p20"/>
          <p:cNvCxnSpPr/>
          <p:nvPr/>
        </p:nvCxnSpPr>
        <p:spPr>
          <a:xfrm>
            <a:off x="4791550" y="3952075"/>
            <a:ext cx="1089600" cy="87300"/>
          </a:xfrm>
          <a:prstGeom prst="straightConnector1">
            <a:avLst/>
          </a:prstGeom>
          <a:noFill/>
          <a:ln cap="flat" cmpd="sng" w="28575">
            <a:solidFill>
              <a:srgbClr val="EC3A3B"/>
            </a:solidFill>
            <a:prstDash val="solid"/>
            <a:round/>
            <a:headEnd len="med" w="med" type="none"/>
            <a:tailEnd len="med" w="med" type="none"/>
          </a:ln>
        </p:spPr>
      </p:cxnSp>
      <p:sp>
        <p:nvSpPr>
          <p:cNvPr id="163" name="Google Shape;163;p20"/>
          <p:cNvSpPr txBox="1"/>
          <p:nvPr/>
        </p:nvSpPr>
        <p:spPr>
          <a:xfrm>
            <a:off x="5881150" y="2557000"/>
            <a:ext cx="2888400" cy="74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chemeClr val="dk1"/>
                </a:solidFill>
                <a:latin typeface="Quantico"/>
                <a:ea typeface="Quantico"/>
                <a:cs typeface="Quantico"/>
                <a:sym typeface="Quantico"/>
              </a:rPr>
              <a:t>“</a:t>
            </a:r>
            <a:r>
              <a:rPr lang="en" sz="3300">
                <a:solidFill>
                  <a:schemeClr val="dk1"/>
                </a:solidFill>
                <a:latin typeface="Quantico"/>
                <a:ea typeface="Quantico"/>
                <a:cs typeface="Quantico"/>
                <a:sym typeface="Quantico"/>
              </a:rPr>
              <a:t>2 a-e -aroe”</a:t>
            </a:r>
            <a:endParaRPr sz="3300">
              <a:solidFill>
                <a:schemeClr val="dk1"/>
              </a:solidFill>
              <a:latin typeface="Quantico"/>
              <a:ea typeface="Quantico"/>
              <a:cs typeface="Quantico"/>
              <a:sym typeface="Quantic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7" name="Shape 167"/>
        <p:cNvGrpSpPr/>
        <p:nvPr/>
      </p:nvGrpSpPr>
      <p:grpSpPr>
        <a:xfrm>
          <a:off x="0" y="0"/>
          <a:ext cx="0" cy="0"/>
          <a:chOff x="0" y="0"/>
          <a:chExt cx="0" cy="0"/>
        </a:xfrm>
      </p:grpSpPr>
      <p:pic>
        <p:nvPicPr>
          <p:cNvPr id="168" name="Google Shape;168;p21"/>
          <p:cNvPicPr preferRelativeResize="0"/>
          <p:nvPr/>
        </p:nvPicPr>
        <p:blipFill>
          <a:blip r:embed="rId3">
            <a:alphaModFix/>
          </a:blip>
          <a:stretch>
            <a:fillRect/>
          </a:stretch>
        </p:blipFill>
        <p:spPr>
          <a:xfrm>
            <a:off x="1029950" y="1732625"/>
            <a:ext cx="6955575" cy="549125"/>
          </a:xfrm>
          <a:prstGeom prst="rect">
            <a:avLst/>
          </a:prstGeom>
          <a:noFill/>
          <a:ln>
            <a:noFill/>
          </a:ln>
        </p:spPr>
      </p:pic>
      <p:pic>
        <p:nvPicPr>
          <p:cNvPr id="169" name="Google Shape;169;p21"/>
          <p:cNvPicPr preferRelativeResize="0"/>
          <p:nvPr/>
        </p:nvPicPr>
        <p:blipFill>
          <a:blip r:embed="rId4">
            <a:alphaModFix/>
          </a:blip>
          <a:stretch>
            <a:fillRect/>
          </a:stretch>
        </p:blipFill>
        <p:spPr>
          <a:xfrm>
            <a:off x="762950" y="2580800"/>
            <a:ext cx="7365775" cy="511700"/>
          </a:xfrm>
          <a:prstGeom prst="rect">
            <a:avLst/>
          </a:prstGeom>
          <a:noFill/>
          <a:ln>
            <a:noFill/>
          </a:ln>
        </p:spPr>
      </p:pic>
      <p:pic>
        <p:nvPicPr>
          <p:cNvPr id="170" name="Google Shape;170;p21"/>
          <p:cNvPicPr preferRelativeResize="0"/>
          <p:nvPr/>
        </p:nvPicPr>
        <p:blipFill>
          <a:blip r:embed="rId5">
            <a:alphaModFix/>
          </a:blip>
          <a:stretch>
            <a:fillRect/>
          </a:stretch>
        </p:blipFill>
        <p:spPr>
          <a:xfrm>
            <a:off x="684450" y="3483150"/>
            <a:ext cx="7646566" cy="549125"/>
          </a:xfrm>
          <a:prstGeom prst="rect">
            <a:avLst/>
          </a:prstGeom>
          <a:noFill/>
          <a:ln>
            <a:noFill/>
          </a:ln>
        </p:spPr>
      </p:pic>
      <p:sp>
        <p:nvSpPr>
          <p:cNvPr id="171" name="Google Shape;171;p21"/>
          <p:cNvSpPr/>
          <p:nvPr/>
        </p:nvSpPr>
        <p:spPr>
          <a:xfrm>
            <a:off x="2235925" y="602750"/>
            <a:ext cx="709800" cy="587700"/>
          </a:xfrm>
          <a:prstGeom prst="star5">
            <a:avLst>
              <a:gd fmla="val 19098" name="adj"/>
              <a:gd fmla="val 105146" name="hf"/>
              <a:gd fmla="val 110557" name="vf"/>
            </a:avLst>
          </a:prstGeom>
          <a:solidFill>
            <a:schemeClr val="lt2"/>
          </a:solidFill>
          <a:ln cap="flat" cmpd="sng" w="9525">
            <a:solidFill>
              <a:srgbClr val="1A1A1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latin typeface="Lato"/>
              <a:ea typeface="Lato"/>
              <a:cs typeface="Lato"/>
              <a:sym typeface="Lato"/>
            </a:endParaRPr>
          </a:p>
        </p:txBody>
      </p:sp>
      <p:sp>
        <p:nvSpPr>
          <p:cNvPr id="172" name="Google Shape;172;p21"/>
          <p:cNvSpPr txBox="1"/>
          <p:nvPr/>
        </p:nvSpPr>
        <p:spPr>
          <a:xfrm>
            <a:off x="2396056" y="724706"/>
            <a:ext cx="4044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FF0000"/>
                </a:solidFill>
                <a:latin typeface="Lato"/>
                <a:ea typeface="Lato"/>
                <a:cs typeface="Lato"/>
                <a:sym typeface="Lato"/>
              </a:rPr>
              <a:t>#1</a:t>
            </a:r>
            <a:endParaRPr sz="1300">
              <a:solidFill>
                <a:srgbClr val="FF0000"/>
              </a:solidFill>
              <a:latin typeface="Lato"/>
              <a:ea typeface="Lato"/>
              <a:cs typeface="Lato"/>
              <a:sym typeface="Lato"/>
            </a:endParaRPr>
          </a:p>
        </p:txBody>
      </p:sp>
      <p:sp>
        <p:nvSpPr>
          <p:cNvPr id="173" name="Google Shape;173;p21"/>
          <p:cNvSpPr txBox="1"/>
          <p:nvPr/>
        </p:nvSpPr>
        <p:spPr>
          <a:xfrm>
            <a:off x="801275" y="541700"/>
            <a:ext cx="2396100" cy="8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Source Code Pro"/>
                <a:ea typeface="Source Code Pro"/>
                <a:cs typeface="Source Code Pro"/>
                <a:sym typeface="Source Code Pro"/>
              </a:rPr>
              <a:t>EPOCH</a:t>
            </a:r>
            <a:endParaRPr sz="3200">
              <a:solidFill>
                <a:schemeClr val="dk1"/>
              </a:solidFill>
              <a:latin typeface="Source Code Pro"/>
              <a:ea typeface="Source Code Pro"/>
              <a:cs typeface="Source Code Pro"/>
              <a:sym typeface="Source Code Pro"/>
            </a:endParaRPr>
          </a:p>
        </p:txBody>
      </p:sp>
    </p:spTree>
  </p:cSld>
  <p:clrMapOvr>
    <a:masterClrMapping/>
  </p:clrMapOvr>
</p:sld>
</file>

<file path=ppt/theme/theme1.xml><?xml version="1.0" encoding="utf-8"?>
<a:theme xmlns:a="http://schemas.openxmlformats.org/drawingml/2006/main" xmlns:r="http://schemas.openxmlformats.org/officeDocument/2006/relationships" name="New Operating System Design Pitch Deck  Infographics by Slidesgo">
  <a:themeElements>
    <a:clrScheme name="Simple Light">
      <a:dk1>
        <a:srgbClr val="FFFFFF"/>
      </a:dk1>
      <a:lt1>
        <a:srgbClr val="2D323C"/>
      </a:lt1>
      <a:dk2>
        <a:srgbClr val="242830"/>
      </a:dk2>
      <a:lt2>
        <a:srgbClr val="FFDB5D"/>
      </a:lt2>
      <a:accent1>
        <a:srgbClr val="94EE6B"/>
      </a:accent1>
      <a:accent2>
        <a:srgbClr val="E81981"/>
      </a:accent2>
      <a:accent3>
        <a:srgbClr val="BD64B5"/>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